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handoutMasterIdLst>
    <p:handoutMasterId r:id="rId52"/>
  </p:handoutMasterIdLst>
  <p:sldIdLst>
    <p:sldId id="256" r:id="rId2"/>
    <p:sldId id="280" r:id="rId3"/>
    <p:sldId id="282" r:id="rId4"/>
    <p:sldId id="283" r:id="rId5"/>
    <p:sldId id="286" r:id="rId6"/>
    <p:sldId id="284" r:id="rId7"/>
    <p:sldId id="279" r:id="rId8"/>
    <p:sldId id="263" r:id="rId9"/>
    <p:sldId id="269" r:id="rId10"/>
    <p:sldId id="273" r:id="rId11"/>
    <p:sldId id="287" r:id="rId12"/>
    <p:sldId id="259" r:id="rId13"/>
    <p:sldId id="288" r:id="rId14"/>
    <p:sldId id="291" r:id="rId15"/>
    <p:sldId id="290" r:id="rId16"/>
    <p:sldId id="296" r:id="rId17"/>
    <p:sldId id="297" r:id="rId18"/>
    <p:sldId id="292" r:id="rId19"/>
    <p:sldId id="293" r:id="rId20"/>
    <p:sldId id="326" r:id="rId21"/>
    <p:sldId id="295" r:id="rId22"/>
    <p:sldId id="289" r:id="rId23"/>
    <p:sldId id="298" r:id="rId24"/>
    <p:sldId id="299" r:id="rId25"/>
    <p:sldId id="300" r:id="rId26"/>
    <p:sldId id="301" r:id="rId27"/>
    <p:sldId id="302" r:id="rId28"/>
    <p:sldId id="327" r:id="rId29"/>
    <p:sldId id="304" r:id="rId30"/>
    <p:sldId id="305" r:id="rId31"/>
    <p:sldId id="306" r:id="rId32"/>
    <p:sldId id="307" r:id="rId33"/>
    <p:sldId id="308" r:id="rId34"/>
    <p:sldId id="309" r:id="rId35"/>
    <p:sldId id="310" r:id="rId36"/>
    <p:sldId id="328" r:id="rId37"/>
    <p:sldId id="312" r:id="rId38"/>
    <p:sldId id="314" r:id="rId39"/>
    <p:sldId id="321" r:id="rId40"/>
    <p:sldId id="322" r:id="rId41"/>
    <p:sldId id="323" r:id="rId42"/>
    <p:sldId id="324" r:id="rId43"/>
    <p:sldId id="325" r:id="rId44"/>
    <p:sldId id="270" r:id="rId45"/>
    <p:sldId id="271" r:id="rId46"/>
    <p:sldId id="315" r:id="rId47"/>
    <p:sldId id="316" r:id="rId48"/>
    <p:sldId id="319" r:id="rId49"/>
    <p:sldId id="320" r:id="rId50"/>
    <p:sldId id="275" r:id="rId51"/>
  </p:sldIdLst>
  <p:sldSz cx="7559675" cy="5327650"/>
  <p:notesSz cx="6797675" cy="4565650"/>
  <p:defaultTextStyle>
    <a:defPPr>
      <a:defRPr lang="en-US"/>
    </a:defPPr>
    <a:lvl1pPr marL="0" algn="l" defTabSz="347289" rtl="0" eaLnBrk="1" latinLnBrk="0" hangingPunct="1">
      <a:defRPr sz="1367" kern="1200">
        <a:solidFill>
          <a:schemeClr val="tx1"/>
        </a:solidFill>
        <a:latin typeface="+mn-lt"/>
        <a:ea typeface="+mn-ea"/>
        <a:cs typeface="+mn-cs"/>
      </a:defRPr>
    </a:lvl1pPr>
    <a:lvl2pPr marL="347289" algn="l" defTabSz="347289" rtl="0" eaLnBrk="1" latinLnBrk="0" hangingPunct="1">
      <a:defRPr sz="1367" kern="1200">
        <a:solidFill>
          <a:schemeClr val="tx1"/>
        </a:solidFill>
        <a:latin typeface="+mn-lt"/>
        <a:ea typeface="+mn-ea"/>
        <a:cs typeface="+mn-cs"/>
      </a:defRPr>
    </a:lvl2pPr>
    <a:lvl3pPr marL="694578" algn="l" defTabSz="347289" rtl="0" eaLnBrk="1" latinLnBrk="0" hangingPunct="1">
      <a:defRPr sz="1367" kern="1200">
        <a:solidFill>
          <a:schemeClr val="tx1"/>
        </a:solidFill>
        <a:latin typeface="+mn-lt"/>
        <a:ea typeface="+mn-ea"/>
        <a:cs typeface="+mn-cs"/>
      </a:defRPr>
    </a:lvl3pPr>
    <a:lvl4pPr marL="1041867" algn="l" defTabSz="347289" rtl="0" eaLnBrk="1" latinLnBrk="0" hangingPunct="1">
      <a:defRPr sz="1367" kern="1200">
        <a:solidFill>
          <a:schemeClr val="tx1"/>
        </a:solidFill>
        <a:latin typeface="+mn-lt"/>
        <a:ea typeface="+mn-ea"/>
        <a:cs typeface="+mn-cs"/>
      </a:defRPr>
    </a:lvl4pPr>
    <a:lvl5pPr marL="1389156" algn="l" defTabSz="347289" rtl="0" eaLnBrk="1" latinLnBrk="0" hangingPunct="1">
      <a:defRPr sz="1367" kern="1200">
        <a:solidFill>
          <a:schemeClr val="tx1"/>
        </a:solidFill>
        <a:latin typeface="+mn-lt"/>
        <a:ea typeface="+mn-ea"/>
        <a:cs typeface="+mn-cs"/>
      </a:defRPr>
    </a:lvl5pPr>
    <a:lvl6pPr marL="1736446" algn="l" defTabSz="347289" rtl="0" eaLnBrk="1" latinLnBrk="0" hangingPunct="1">
      <a:defRPr sz="1367" kern="1200">
        <a:solidFill>
          <a:schemeClr val="tx1"/>
        </a:solidFill>
        <a:latin typeface="+mn-lt"/>
        <a:ea typeface="+mn-ea"/>
        <a:cs typeface="+mn-cs"/>
      </a:defRPr>
    </a:lvl6pPr>
    <a:lvl7pPr marL="2083735" algn="l" defTabSz="347289" rtl="0" eaLnBrk="1" latinLnBrk="0" hangingPunct="1">
      <a:defRPr sz="1367" kern="1200">
        <a:solidFill>
          <a:schemeClr val="tx1"/>
        </a:solidFill>
        <a:latin typeface="+mn-lt"/>
        <a:ea typeface="+mn-ea"/>
        <a:cs typeface="+mn-cs"/>
      </a:defRPr>
    </a:lvl7pPr>
    <a:lvl8pPr marL="2431024" algn="l" defTabSz="347289" rtl="0" eaLnBrk="1" latinLnBrk="0" hangingPunct="1">
      <a:defRPr sz="1367" kern="1200">
        <a:solidFill>
          <a:schemeClr val="tx1"/>
        </a:solidFill>
        <a:latin typeface="+mn-lt"/>
        <a:ea typeface="+mn-ea"/>
        <a:cs typeface="+mn-cs"/>
      </a:defRPr>
    </a:lvl8pPr>
    <a:lvl9pPr marL="2778313" algn="l" defTabSz="347289" rtl="0" eaLnBrk="1" latinLnBrk="0" hangingPunct="1">
      <a:defRPr sz="1367"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DEE00683-EBEA-42B3-926A-7C6EEB22D70A}">
          <p14:sldIdLst>
            <p14:sldId id="256"/>
            <p14:sldId id="280"/>
            <p14:sldId id="282"/>
            <p14:sldId id="283"/>
            <p14:sldId id="286"/>
          </p14:sldIdLst>
        </p14:section>
        <p14:section name="FYSISKT VÅLD" id="{B93524D4-B383-414F-BA02-C7A4C3DD5271}">
          <p14:sldIdLst>
            <p14:sldId id="284"/>
            <p14:sldId id="279"/>
            <p14:sldId id="263"/>
            <p14:sldId id="269"/>
            <p14:sldId id="273"/>
            <p14:sldId id="287"/>
            <p14:sldId id="259"/>
            <p14:sldId id="288"/>
          </p14:sldIdLst>
        </p14:section>
        <p14:section name="PSYKISKT VÅLD" id="{D4AC0CC4-1C8B-4A58-9DC7-F52C6FDDB355}">
          <p14:sldIdLst>
            <p14:sldId id="291"/>
            <p14:sldId id="290"/>
            <p14:sldId id="296"/>
            <p14:sldId id="297"/>
            <p14:sldId id="292"/>
            <p14:sldId id="293"/>
            <p14:sldId id="326"/>
            <p14:sldId id="295"/>
          </p14:sldIdLst>
        </p14:section>
        <p14:section name="SEXUELLT VÅLD" id="{DA51308E-748C-4543-9BC5-B15725195043}">
          <p14:sldIdLst>
            <p14:sldId id="289"/>
            <p14:sldId id="298"/>
            <p14:sldId id="299"/>
            <p14:sldId id="300"/>
            <p14:sldId id="301"/>
            <p14:sldId id="302"/>
            <p14:sldId id="327"/>
            <p14:sldId id="304"/>
          </p14:sldIdLst>
        </p14:section>
        <p14:section name="FUNKTIONHINDER-RELATERAT VÅLD" id="{31F249F7-63C2-419F-9854-EDA863098A8A}">
          <p14:sldIdLst>
            <p14:sldId id="305"/>
            <p14:sldId id="306"/>
            <p14:sldId id="307"/>
            <p14:sldId id="308"/>
            <p14:sldId id="309"/>
            <p14:sldId id="310"/>
            <p14:sldId id="328"/>
            <p14:sldId id="312"/>
          </p14:sldIdLst>
        </p14:section>
        <p14:section name="BARNEN I FOKUS" id="{6E44A805-CACB-4A18-9ACE-7A415E0C9678}">
          <p14:sldIdLst>
            <p14:sldId id="314"/>
            <p14:sldId id="321"/>
            <p14:sldId id="322"/>
            <p14:sldId id="323"/>
            <p14:sldId id="324"/>
            <p14:sldId id="325"/>
          </p14:sldIdLst>
        </p14:section>
        <p14:section name="AVSLUTANDE BILDER" id="{31ABC35D-0696-4AFA-8830-CF0D2278F86C}">
          <p14:sldIdLst>
            <p14:sldId id="270"/>
            <p14:sldId id="271"/>
            <p14:sldId id="315"/>
            <p14:sldId id="316"/>
            <p14:sldId id="319"/>
            <p14:sldId id="320"/>
            <p14:sldId id="275"/>
          </p14:sldIdLst>
        </p14:section>
      </p14:sectionLst>
    </p:ext>
    <p:ext uri="{EFAFB233-063F-42B5-8137-9DF3F51BA10A}">
      <p15:sldGuideLst xmlns:p15="http://schemas.microsoft.com/office/powerpoint/2012/main">
        <p15:guide id="1" orient="horz" pos="1882" userDrawn="1">
          <p15:clr>
            <a:srgbClr val="A4A3A4"/>
          </p15:clr>
        </p15:guide>
        <p15:guide id="2" pos="4422" userDrawn="1">
          <p15:clr>
            <a:srgbClr val="A4A3A4"/>
          </p15:clr>
        </p15:guide>
        <p15:guide id="3" pos="340" userDrawn="1">
          <p15:clr>
            <a:srgbClr val="A4A3A4"/>
          </p15:clr>
        </p15:guide>
        <p15:guide id="4" pos="2381" userDrawn="1">
          <p15:clr>
            <a:srgbClr val="A4A3A4"/>
          </p15:clr>
        </p15:guide>
        <p15:guide id="5" orient="horz" pos="1066" userDrawn="1">
          <p15:clr>
            <a:srgbClr val="A4A3A4"/>
          </p15:clr>
        </p15:guide>
        <p15:guide id="6" orient="horz" pos="2313" userDrawn="1">
          <p15:clr>
            <a:srgbClr val="A4A3A4"/>
          </p15:clr>
        </p15:guide>
        <p15:guide id="7" pos="1610" userDrawn="1">
          <p15:clr>
            <a:srgbClr val="A4A3A4"/>
          </p15:clr>
        </p15:guide>
        <p15:guide id="8" orient="horz" pos="431" userDrawn="1">
          <p15:clr>
            <a:srgbClr val="A4A3A4"/>
          </p15:clr>
        </p15:guide>
        <p15:guide id="9" orient="horz"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FF9933"/>
    <a:srgbClr val="FFFF00"/>
    <a:srgbClr val="F2B4D9"/>
    <a:srgbClr val="E254A9"/>
    <a:srgbClr val="AF1E73"/>
    <a:srgbClr val="C86400"/>
    <a:srgbClr val="FF2D2D"/>
    <a:srgbClr val="FFEC4B"/>
    <a:srgbClr val="9A4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987" autoAdjust="0"/>
    <p:restoredTop sz="93484" autoAdjust="0"/>
  </p:normalViewPr>
  <p:slideViewPr>
    <p:cSldViewPr snapToGrid="0" showGuides="1">
      <p:cViewPr varScale="1">
        <p:scale>
          <a:sx n="142" d="100"/>
          <a:sy n="142" d="100"/>
        </p:scale>
        <p:origin x="2256" y="126"/>
      </p:cViewPr>
      <p:guideLst>
        <p:guide orient="horz" pos="1882"/>
        <p:guide pos="4422"/>
        <p:guide pos="340"/>
        <p:guide pos="2381"/>
        <p:guide orient="horz" pos="1066"/>
        <p:guide orient="horz" pos="2313"/>
        <p:guide pos="1610"/>
        <p:guide orient="horz" pos="431"/>
        <p:guide orient="horz" pos="2925"/>
      </p:guideLst>
    </p:cSldViewPr>
  </p:slideViewPr>
  <p:notesTextViewPr>
    <p:cViewPr>
      <p:scale>
        <a:sx n="3" d="2"/>
        <a:sy n="3" d="2"/>
      </p:scale>
      <p:origin x="0" y="0"/>
    </p:cViewPr>
  </p:notesTextViewPr>
  <p:sorterViewPr>
    <p:cViewPr varScale="1">
      <p:scale>
        <a:sx n="1" d="1"/>
        <a:sy n="1" d="1"/>
      </p:scale>
      <p:origin x="0" y="-4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058" cy="229242"/>
          </a:xfrm>
          <a:prstGeom prst="rect">
            <a:avLst/>
          </a:prstGeom>
        </p:spPr>
        <p:txBody>
          <a:bodyPr vert="horz" lIns="62124" tIns="31062" rIns="62124" bIns="31062" rtlCol="0"/>
          <a:lstStyle>
            <a:lvl1pPr algn="l">
              <a:defRPr sz="800"/>
            </a:lvl1pPr>
          </a:lstStyle>
          <a:p>
            <a:endParaRPr lang="sv-SE"/>
          </a:p>
        </p:txBody>
      </p:sp>
      <p:sp>
        <p:nvSpPr>
          <p:cNvPr id="3" name="Platshållare för datum 2"/>
          <p:cNvSpPr>
            <a:spLocks noGrp="1"/>
          </p:cNvSpPr>
          <p:nvPr>
            <p:ph type="dt" sz="quarter" idx="1"/>
          </p:nvPr>
        </p:nvSpPr>
        <p:spPr>
          <a:xfrm>
            <a:off x="3850530" y="1"/>
            <a:ext cx="2946058" cy="229242"/>
          </a:xfrm>
          <a:prstGeom prst="rect">
            <a:avLst/>
          </a:prstGeom>
        </p:spPr>
        <p:txBody>
          <a:bodyPr vert="horz" lIns="62124" tIns="31062" rIns="62124" bIns="31062" rtlCol="0"/>
          <a:lstStyle>
            <a:lvl1pPr algn="r">
              <a:defRPr sz="800"/>
            </a:lvl1pPr>
          </a:lstStyle>
          <a:p>
            <a:fld id="{61EC83BC-179F-456F-A276-79672A7D2E72}" type="datetimeFigureOut">
              <a:rPr lang="sv-SE" smtClean="0"/>
              <a:t>2017-08-09</a:t>
            </a:fld>
            <a:endParaRPr lang="sv-SE"/>
          </a:p>
        </p:txBody>
      </p:sp>
      <p:sp>
        <p:nvSpPr>
          <p:cNvPr id="4" name="Platshållare för sidfot 3"/>
          <p:cNvSpPr>
            <a:spLocks noGrp="1"/>
          </p:cNvSpPr>
          <p:nvPr>
            <p:ph type="ftr" sz="quarter" idx="2"/>
          </p:nvPr>
        </p:nvSpPr>
        <p:spPr>
          <a:xfrm>
            <a:off x="0" y="4336408"/>
            <a:ext cx="2946058" cy="229242"/>
          </a:xfrm>
          <a:prstGeom prst="rect">
            <a:avLst/>
          </a:prstGeom>
        </p:spPr>
        <p:txBody>
          <a:bodyPr vert="horz" lIns="62124" tIns="31062" rIns="62124" bIns="31062" rtlCol="0" anchor="b"/>
          <a:lstStyle>
            <a:lvl1pPr algn="l">
              <a:defRPr sz="800"/>
            </a:lvl1pPr>
          </a:lstStyle>
          <a:p>
            <a:endParaRPr lang="sv-SE"/>
          </a:p>
        </p:txBody>
      </p:sp>
      <p:sp>
        <p:nvSpPr>
          <p:cNvPr id="5" name="Platshållare för bildnummer 4"/>
          <p:cNvSpPr>
            <a:spLocks noGrp="1"/>
          </p:cNvSpPr>
          <p:nvPr>
            <p:ph type="sldNum" sz="quarter" idx="3"/>
          </p:nvPr>
        </p:nvSpPr>
        <p:spPr>
          <a:xfrm>
            <a:off x="3850530" y="4336408"/>
            <a:ext cx="2946058" cy="229242"/>
          </a:xfrm>
          <a:prstGeom prst="rect">
            <a:avLst/>
          </a:prstGeom>
        </p:spPr>
        <p:txBody>
          <a:bodyPr vert="horz" lIns="62124" tIns="31062" rIns="62124" bIns="31062" rtlCol="0" anchor="b"/>
          <a:lstStyle>
            <a:lvl1pPr algn="r">
              <a:defRPr sz="800"/>
            </a:lvl1pPr>
          </a:lstStyle>
          <a:p>
            <a:fld id="{7C9FAA9E-C6A7-4FB9-B749-D146C0F86F5D}" type="slidenum">
              <a:rPr lang="sv-SE" smtClean="0"/>
              <a:t>‹#›</a:t>
            </a:fld>
            <a:endParaRPr lang="sv-SE"/>
          </a:p>
        </p:txBody>
      </p:sp>
    </p:spTree>
    <p:extLst>
      <p:ext uri="{BB962C8B-B14F-4D97-AF65-F5344CB8AC3E}">
        <p14:creationId xmlns:p14="http://schemas.microsoft.com/office/powerpoint/2010/main" val="2380226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680371" y="222649"/>
            <a:ext cx="6236732" cy="112702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680371" y="1433862"/>
            <a:ext cx="3061668" cy="312555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55434" y="1433862"/>
            <a:ext cx="3061668" cy="312555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868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816C96-82A1-4D77-8ADA-627AC6FE3D65}" type="datetimeFigureOut">
              <a:rPr lang="en-US" smtClean="0"/>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37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4DE1882-A1B2-48BA-8BE5-3D3CB5290EDA}" type="datetimeFigureOut">
              <a:rPr lang="en-US" dirty="0"/>
              <a:t>8/9/2017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78610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827081"/>
            <a:ext cx="6492240" cy="1127023"/>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4" name="Date Placeholder 3"/>
          <p:cNvSpPr>
            <a:spLocks noGrp="1"/>
          </p:cNvSpPr>
          <p:nvPr>
            <p:ph type="dt" sz="half" idx="2"/>
          </p:nvPr>
        </p:nvSpPr>
        <p:spPr>
          <a:xfrm>
            <a:off x="680372" y="5018297"/>
            <a:ext cx="1532937" cy="283648"/>
          </a:xfrm>
          <a:prstGeom prst="rect">
            <a:avLst/>
          </a:prstGeom>
        </p:spPr>
        <p:txBody>
          <a:bodyPr vert="horz" lIns="91440" tIns="45720" rIns="91440" bIns="45720" rtlCol="0" anchor="ctr"/>
          <a:lstStyle>
            <a:lvl1pPr algn="l">
              <a:defRPr sz="699">
                <a:solidFill>
                  <a:srgbClr val="FFFFFF"/>
                </a:solidFill>
              </a:defRPr>
            </a:lvl1pPr>
          </a:lstStyle>
          <a:p>
            <a:fld id="{05E48206-6208-4002-9AF5-B38F54CDB384}" type="datetimeFigureOut">
              <a:rPr lang="en-US" dirty="0"/>
              <a:t>8/9/2017</a:t>
            </a:fld>
            <a:endParaRPr lang="en-US" dirty="0"/>
          </a:p>
        </p:txBody>
      </p:sp>
      <p:sp>
        <p:nvSpPr>
          <p:cNvPr id="5" name="Footer Placeholder 4"/>
          <p:cNvSpPr>
            <a:spLocks noGrp="1"/>
          </p:cNvSpPr>
          <p:nvPr>
            <p:ph type="ftr" sz="quarter" idx="3"/>
          </p:nvPr>
        </p:nvSpPr>
        <p:spPr>
          <a:xfrm>
            <a:off x="2285627" y="5018297"/>
            <a:ext cx="2990390" cy="283648"/>
          </a:xfrm>
          <a:prstGeom prst="rect">
            <a:avLst/>
          </a:prstGeom>
        </p:spPr>
        <p:txBody>
          <a:bodyPr vert="horz" lIns="91440" tIns="45720" rIns="91440" bIns="45720" rtlCol="0" anchor="ctr"/>
          <a:lstStyle>
            <a:lvl1pPr algn="ctr">
              <a:defRPr sz="699"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138800" y="5018297"/>
            <a:ext cx="813524" cy="283648"/>
          </a:xfrm>
          <a:prstGeom prst="rect">
            <a:avLst/>
          </a:prstGeom>
        </p:spPr>
        <p:txBody>
          <a:bodyPr vert="horz" lIns="91440" tIns="45720" rIns="91440" bIns="45720" rtlCol="0" anchor="ctr"/>
          <a:lstStyle>
            <a:lvl1pPr algn="r">
              <a:defRPr sz="816">
                <a:solidFill>
                  <a:srgbClr val="FFFFFF"/>
                </a:solidFill>
              </a:defRPr>
            </a:lvl1pPr>
          </a:lstStyle>
          <a:p>
            <a:fld id="{4FAB73BC-B049-4115-A692-8D63A059BFB8}" type="slidenum">
              <a:rPr lang="en-US" smtClean="0"/>
              <a:pPr/>
              <a:t>‹#›</a:t>
            </a:fld>
            <a:endParaRPr lang="en-US" dirty="0"/>
          </a:p>
        </p:txBody>
      </p:sp>
      <p:cxnSp>
        <p:nvCxnSpPr>
          <p:cNvPr id="11" name="Straight Connector 9"/>
          <p:cNvCxnSpPr/>
          <p:nvPr userDrawn="1"/>
        </p:nvCxnSpPr>
        <p:spPr>
          <a:xfrm>
            <a:off x="525780" y="1966017"/>
            <a:ext cx="6492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62711"/>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hf sldNum="0" hdr="0" ftr="0" dt="0"/>
  <p:txStyles>
    <p:titleStyle>
      <a:lvl1pPr algn="l" defTabSz="710397" rtl="0" eaLnBrk="1" latinLnBrk="0" hangingPunct="1">
        <a:lnSpc>
          <a:spcPct val="85000"/>
        </a:lnSpc>
        <a:spcBef>
          <a:spcPct val="0"/>
        </a:spcBef>
        <a:buNone/>
        <a:defRPr sz="3729" kern="1200" spc="-39" baseline="0">
          <a:solidFill>
            <a:schemeClr val="tx1">
              <a:lumMod val="75000"/>
              <a:lumOff val="25000"/>
            </a:schemeClr>
          </a:solidFill>
          <a:latin typeface="+mj-lt"/>
          <a:ea typeface="+mj-ea"/>
          <a:cs typeface="+mj-cs"/>
        </a:defRPr>
      </a:lvl1pPr>
    </p:titleStyle>
    <p:bodyStyle>
      <a:lvl1pPr marL="71040" indent="-71040" algn="l" defTabSz="710397" rtl="0" eaLnBrk="1" latinLnBrk="0" hangingPunct="1">
        <a:lnSpc>
          <a:spcPct val="90000"/>
        </a:lnSpc>
        <a:spcBef>
          <a:spcPts val="932"/>
        </a:spcBef>
        <a:spcAft>
          <a:spcPts val="155"/>
        </a:spcAft>
        <a:buClr>
          <a:schemeClr val="accent1"/>
        </a:buClr>
        <a:buSzPct val="100000"/>
        <a:buFont typeface="Calibri" panose="020F0502020204030204" pitchFamily="34" charset="0"/>
        <a:buChar char=" "/>
        <a:defRPr sz="1554" kern="1200">
          <a:solidFill>
            <a:schemeClr val="tx1">
              <a:lumMod val="75000"/>
              <a:lumOff val="25000"/>
            </a:schemeClr>
          </a:solidFill>
          <a:latin typeface="+mn-lt"/>
          <a:ea typeface="+mn-ea"/>
          <a:cs typeface="+mn-cs"/>
        </a:defRPr>
      </a:lvl1pPr>
      <a:lvl2pPr marL="298367" indent="-142079" algn="l" defTabSz="710397" rtl="0" eaLnBrk="1" latinLnBrk="0" hangingPunct="1">
        <a:lnSpc>
          <a:spcPct val="90000"/>
        </a:lnSpc>
        <a:spcBef>
          <a:spcPts val="155"/>
        </a:spcBef>
        <a:spcAft>
          <a:spcPts val="311"/>
        </a:spcAft>
        <a:buClr>
          <a:schemeClr val="accent1"/>
        </a:buClr>
        <a:buFont typeface="Calibri" pitchFamily="34" charset="0"/>
        <a:buChar char="◦"/>
        <a:defRPr sz="1398" kern="1200">
          <a:solidFill>
            <a:schemeClr val="tx1">
              <a:lumMod val="75000"/>
              <a:lumOff val="25000"/>
            </a:schemeClr>
          </a:solidFill>
          <a:latin typeface="+mn-lt"/>
          <a:ea typeface="+mn-ea"/>
          <a:cs typeface="+mn-cs"/>
        </a:defRPr>
      </a:lvl2pPr>
      <a:lvl3pPr marL="440446"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3pPr>
      <a:lvl4pPr marL="582526"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4pPr>
      <a:lvl5pPr marL="724605" indent="-14207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5pPr>
      <a:lvl6pPr marL="85459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6pPr>
      <a:lvl7pPr marL="100997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7pPr>
      <a:lvl8pPr marL="116535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8pPr>
      <a:lvl9pPr marL="1320730" indent="-177599" algn="l" defTabSz="710397" rtl="0" eaLnBrk="1" latinLnBrk="0" hangingPunct="1">
        <a:lnSpc>
          <a:spcPct val="90000"/>
        </a:lnSpc>
        <a:spcBef>
          <a:spcPts val="155"/>
        </a:spcBef>
        <a:spcAft>
          <a:spcPts val="311"/>
        </a:spcAft>
        <a:buClr>
          <a:schemeClr val="accent1"/>
        </a:buClr>
        <a:buFont typeface="Calibri" pitchFamily="34" charset="0"/>
        <a:buChar char="◦"/>
        <a:defRPr sz="1088" kern="1200">
          <a:solidFill>
            <a:schemeClr val="tx1">
              <a:lumMod val="75000"/>
              <a:lumOff val="25000"/>
            </a:schemeClr>
          </a:solidFill>
          <a:latin typeface="+mn-lt"/>
          <a:ea typeface="+mn-ea"/>
          <a:cs typeface="+mn-cs"/>
        </a:defRPr>
      </a:lvl9pPr>
    </p:bodyStyle>
    <p:otherStyle>
      <a:defPPr>
        <a:defRPr lang="en-US"/>
      </a:defPPr>
      <a:lvl1pPr marL="0" algn="l" defTabSz="710397" rtl="0" eaLnBrk="1" latinLnBrk="0" hangingPunct="1">
        <a:defRPr sz="1398" kern="1200">
          <a:solidFill>
            <a:schemeClr val="tx1"/>
          </a:solidFill>
          <a:latin typeface="+mn-lt"/>
          <a:ea typeface="+mn-ea"/>
          <a:cs typeface="+mn-cs"/>
        </a:defRPr>
      </a:lvl1pPr>
      <a:lvl2pPr marL="355199" algn="l" defTabSz="710397" rtl="0" eaLnBrk="1" latinLnBrk="0" hangingPunct="1">
        <a:defRPr sz="1398" kern="1200">
          <a:solidFill>
            <a:schemeClr val="tx1"/>
          </a:solidFill>
          <a:latin typeface="+mn-lt"/>
          <a:ea typeface="+mn-ea"/>
          <a:cs typeface="+mn-cs"/>
        </a:defRPr>
      </a:lvl2pPr>
      <a:lvl3pPr marL="710397" algn="l" defTabSz="710397" rtl="0" eaLnBrk="1" latinLnBrk="0" hangingPunct="1">
        <a:defRPr sz="1398" kern="1200">
          <a:solidFill>
            <a:schemeClr val="tx1"/>
          </a:solidFill>
          <a:latin typeface="+mn-lt"/>
          <a:ea typeface="+mn-ea"/>
          <a:cs typeface="+mn-cs"/>
        </a:defRPr>
      </a:lvl3pPr>
      <a:lvl4pPr marL="1065596" algn="l" defTabSz="710397" rtl="0" eaLnBrk="1" latinLnBrk="0" hangingPunct="1">
        <a:defRPr sz="1398" kern="1200">
          <a:solidFill>
            <a:schemeClr val="tx1"/>
          </a:solidFill>
          <a:latin typeface="+mn-lt"/>
          <a:ea typeface="+mn-ea"/>
          <a:cs typeface="+mn-cs"/>
        </a:defRPr>
      </a:lvl4pPr>
      <a:lvl5pPr marL="1420795" algn="l" defTabSz="710397" rtl="0" eaLnBrk="1" latinLnBrk="0" hangingPunct="1">
        <a:defRPr sz="1398" kern="1200">
          <a:solidFill>
            <a:schemeClr val="tx1"/>
          </a:solidFill>
          <a:latin typeface="+mn-lt"/>
          <a:ea typeface="+mn-ea"/>
          <a:cs typeface="+mn-cs"/>
        </a:defRPr>
      </a:lvl5pPr>
      <a:lvl6pPr marL="1775993" algn="l" defTabSz="710397" rtl="0" eaLnBrk="1" latinLnBrk="0" hangingPunct="1">
        <a:defRPr sz="1398" kern="1200">
          <a:solidFill>
            <a:schemeClr val="tx1"/>
          </a:solidFill>
          <a:latin typeface="+mn-lt"/>
          <a:ea typeface="+mn-ea"/>
          <a:cs typeface="+mn-cs"/>
        </a:defRPr>
      </a:lvl6pPr>
      <a:lvl7pPr marL="2131192" algn="l" defTabSz="710397" rtl="0" eaLnBrk="1" latinLnBrk="0" hangingPunct="1">
        <a:defRPr sz="1398" kern="1200">
          <a:solidFill>
            <a:schemeClr val="tx1"/>
          </a:solidFill>
          <a:latin typeface="+mn-lt"/>
          <a:ea typeface="+mn-ea"/>
          <a:cs typeface="+mn-cs"/>
        </a:defRPr>
      </a:lvl7pPr>
      <a:lvl8pPr marL="2486391" algn="l" defTabSz="710397" rtl="0" eaLnBrk="1" latinLnBrk="0" hangingPunct="1">
        <a:defRPr sz="1398" kern="1200">
          <a:solidFill>
            <a:schemeClr val="tx1"/>
          </a:solidFill>
          <a:latin typeface="+mn-lt"/>
          <a:ea typeface="+mn-ea"/>
          <a:cs typeface="+mn-cs"/>
        </a:defRPr>
      </a:lvl8pPr>
      <a:lvl9pPr marL="2841589" algn="l" defTabSz="710397"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2.jpeg"/><Relationship Id="rId7" Type="http://schemas.openxmlformats.org/officeDocument/2006/relationships/image" Target="../media/image75.jpeg"/><Relationship Id="rId12" Type="http://schemas.openxmlformats.org/officeDocument/2006/relationships/image" Target="../media/image80.png"/><Relationship Id="rId2" Type="http://schemas.openxmlformats.org/officeDocument/2006/relationships/image" Target="../media/image71.jpeg"/><Relationship Id="rId16"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41.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3.jpeg"/><Relationship Id="rId9" Type="http://schemas.openxmlformats.org/officeDocument/2006/relationships/image" Target="../media/image77.png"/><Relationship Id="rId1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8157" y="0"/>
            <a:ext cx="7559682" cy="716550"/>
            <a:chOff x="-7" y="0"/>
            <a:chExt cx="7559682" cy="716550"/>
          </a:xfrm>
        </p:grpSpPr>
        <p:sp>
          <p:nvSpPr>
            <p:cNvPr id="5" name="Rectangle 6"/>
            <p:cNvSpPr/>
            <p:nvPr userDrawn="1"/>
          </p:nvSpPr>
          <p:spPr>
            <a:xfrm>
              <a:off x="-7" y="0"/>
              <a:ext cx="7559675" cy="54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9" y="536550"/>
              <a:ext cx="7559666" cy="180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9" name="textruta 8"/>
          <p:cNvSpPr txBox="1"/>
          <p:nvPr/>
        </p:nvSpPr>
        <p:spPr>
          <a:xfrm>
            <a:off x="6040356" y="4334829"/>
            <a:ext cx="1519319" cy="246221"/>
          </a:xfrm>
          <a:prstGeom prst="rect">
            <a:avLst/>
          </a:prstGeom>
          <a:noFill/>
        </p:spPr>
        <p:txBody>
          <a:bodyPr wrap="square" rtlCol="0">
            <a:spAutoFit/>
          </a:bodyPr>
          <a:lstStyle/>
          <a:p>
            <a:pPr algn="ctr"/>
            <a:r>
              <a:rPr lang="sv-SE" sz="1000" dirty="0">
                <a:solidFill>
                  <a:srgbClr val="7030A0"/>
                </a:solidFill>
              </a:rPr>
              <a:t>www.kvinnofrid.nu</a:t>
            </a:r>
          </a:p>
        </p:txBody>
      </p:sp>
      <p:cxnSp>
        <p:nvCxnSpPr>
          <p:cNvPr id="12" name="Straight Connector 8"/>
          <p:cNvCxnSpPr/>
          <p:nvPr/>
        </p:nvCxnSpPr>
        <p:spPr>
          <a:xfrm flipV="1">
            <a:off x="539750" y="2987675"/>
            <a:ext cx="4296930"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ubrik 1"/>
          <p:cNvSpPr txBox="1">
            <a:spLocks/>
          </p:cNvSpPr>
          <p:nvPr/>
        </p:nvSpPr>
        <p:spPr>
          <a:xfrm>
            <a:off x="352769" y="1625689"/>
            <a:ext cx="4867156" cy="1705594"/>
          </a:xfrm>
          <a:prstGeom prst="rect">
            <a:avLst/>
          </a:prstGeom>
        </p:spPr>
        <p:txBody>
          <a:bodyPr lIns="25454" rIns="25454" anchor="ctr" anchorCtr="0">
            <a:noAutofit/>
          </a:bodyPr>
          <a:lstStyle>
            <a:lvl1pPr algn="l" defTabSz="504017" rtl="0" eaLnBrk="1" latinLnBrk="0" hangingPunct="1">
              <a:lnSpc>
                <a:spcPct val="85000"/>
              </a:lnSpc>
              <a:spcBef>
                <a:spcPct val="0"/>
              </a:spcBef>
              <a:buNone/>
              <a:defRPr sz="2646" kern="1200" spc="-28" baseline="0">
                <a:solidFill>
                  <a:schemeClr val="tx1">
                    <a:lumMod val="75000"/>
                    <a:lumOff val="25000"/>
                  </a:schemeClr>
                </a:solidFill>
                <a:latin typeface="+mj-lt"/>
                <a:ea typeface="+mj-ea"/>
                <a:cs typeface="+mj-cs"/>
              </a:defRPr>
            </a:lvl1pPr>
          </a:lstStyle>
          <a:p>
            <a:r>
              <a:rPr lang="sv-SE" sz="3600" b="1" dirty="0"/>
              <a:t>FREDA kortfrågor på </a:t>
            </a:r>
            <a:r>
              <a:rPr lang="sv-SE" sz="3600" b="1" dirty="0" err="1"/>
              <a:t>picto</a:t>
            </a:r>
            <a:endParaRPr lang="sv-SE" sz="3600" b="1" dirty="0"/>
          </a:p>
        </p:txBody>
      </p:sp>
      <p:grpSp>
        <p:nvGrpSpPr>
          <p:cNvPr id="13" name="Grupp 12"/>
          <p:cNvGrpSpPr/>
          <p:nvPr/>
        </p:nvGrpSpPr>
        <p:grpSpPr>
          <a:xfrm flipV="1">
            <a:off x="8150" y="4614659"/>
            <a:ext cx="7559682" cy="716550"/>
            <a:chOff x="-7" y="0"/>
            <a:chExt cx="7559682" cy="716550"/>
          </a:xfrm>
        </p:grpSpPr>
        <p:sp>
          <p:nvSpPr>
            <p:cNvPr id="14" name="Rectangle 6"/>
            <p:cNvSpPr/>
            <p:nvPr userDrawn="1"/>
          </p:nvSpPr>
          <p:spPr>
            <a:xfrm>
              <a:off x="-7" y="0"/>
              <a:ext cx="7559675" cy="54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p:nvSpPr>
          <p:spPr>
            <a:xfrm>
              <a:off x="9" y="536550"/>
              <a:ext cx="7559666" cy="180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925" y="1625689"/>
            <a:ext cx="1800000" cy="1800000"/>
          </a:xfrm>
          <a:prstGeom prst="rect">
            <a:avLst/>
          </a:prstGeom>
        </p:spPr>
      </p:pic>
    </p:spTree>
    <p:extLst>
      <p:ext uri="{BB962C8B-B14F-4D97-AF65-F5344CB8AC3E}">
        <p14:creationId xmlns:p14="http://schemas.microsoft.com/office/powerpoint/2010/main" val="103683096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Är du rädd för den personen nu?</a:t>
            </a:r>
          </a:p>
        </p:txBody>
      </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2266077"/>
            <a:ext cx="1440000" cy="1440000"/>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4852"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01" y="2268538"/>
            <a:ext cx="1440000" cy="1440000"/>
          </a:xfrm>
          <a:prstGeom prst="rect">
            <a:avLst/>
          </a:prstGeom>
        </p:spPr>
      </p:pic>
      <p:sp>
        <p:nvSpPr>
          <p:cNvPr id="14" name="Rectangle 8"/>
          <p:cNvSpPr/>
          <p:nvPr/>
        </p:nvSpPr>
        <p:spPr>
          <a:xfrm>
            <a:off x="9" y="346686"/>
            <a:ext cx="7559666"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6"/>
          <p:cNvSpPr/>
          <p:nvPr/>
        </p:nvSpPr>
        <p:spPr>
          <a:xfrm>
            <a:off x="1969" y="4973064"/>
            <a:ext cx="7557707"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7"/>
          <p:cNvSpPr/>
          <p:nvPr/>
        </p:nvSpPr>
        <p:spPr>
          <a:xfrm>
            <a:off x="7" y="4869840"/>
            <a:ext cx="7560000"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1" name="Rectangle 6"/>
          <p:cNvSpPr/>
          <p:nvPr/>
        </p:nvSpPr>
        <p:spPr>
          <a:xfrm>
            <a:off x="902" y="-8963"/>
            <a:ext cx="75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343070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405781579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838835"/>
            <a:ext cx="6480175" cy="1127125"/>
          </a:xfrm>
        </p:spPr>
        <p:txBody>
          <a:bodyPr/>
          <a:lstStyle/>
          <a:p>
            <a:r>
              <a:rPr lang="sv-SE" dirty="0"/>
              <a:t>Träffar du den personen nu?</a:t>
            </a:r>
          </a:p>
        </p:txBody>
      </p:sp>
      <p:sp>
        <p:nvSpPr>
          <p:cNvPr id="11" name="Rectangle 8"/>
          <p:cNvSpPr/>
          <p:nvPr/>
        </p:nvSpPr>
        <p:spPr>
          <a:xfrm>
            <a:off x="9" y="346686"/>
            <a:ext cx="7559666"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6"/>
          <p:cNvSpPr/>
          <p:nvPr/>
        </p:nvSpPr>
        <p:spPr>
          <a:xfrm>
            <a:off x="1969" y="4973064"/>
            <a:ext cx="7557707"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7"/>
          <p:cNvSpPr/>
          <p:nvPr/>
        </p:nvSpPr>
        <p:spPr>
          <a:xfrm>
            <a:off x="7" y="4869840"/>
            <a:ext cx="7560000"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p:nvPr/>
        </p:nvSpPr>
        <p:spPr>
          <a:xfrm>
            <a:off x="902" y="-8963"/>
            <a:ext cx="75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8538"/>
            <a:ext cx="1440000" cy="1440000"/>
          </a:xfrm>
          <a:prstGeom prst="rect">
            <a:avLst/>
          </a:prstGeom>
        </p:spPr>
      </p:pic>
    </p:spTree>
    <p:extLst>
      <p:ext uri="{BB962C8B-B14F-4D97-AF65-F5344CB8AC3E}">
        <p14:creationId xmlns:p14="http://schemas.microsoft.com/office/powerpoint/2010/main" val="53131796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37285141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någon hotat dig, sagt elaka saker eller förstört dina saker?</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925" y="2275048"/>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1" y="2275048"/>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71867" y="2268538"/>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809" y="2275048"/>
            <a:ext cx="1332000" cy="1332000"/>
          </a:xfrm>
          <a:prstGeom prst="rect">
            <a:avLst/>
          </a:prstGeom>
        </p:spPr>
      </p:pic>
      <p:grpSp>
        <p:nvGrpSpPr>
          <p:cNvPr id="25" name="Grupp 24"/>
          <p:cNvGrpSpPr/>
          <p:nvPr/>
        </p:nvGrpSpPr>
        <p:grpSpPr>
          <a:xfrm>
            <a:off x="-3919" y="-11351"/>
            <a:ext cx="7561634" cy="468000"/>
            <a:chOff x="-3919" y="0"/>
            <a:chExt cx="7561634" cy="468000"/>
          </a:xfrm>
        </p:grpSpPr>
        <p:sp>
          <p:nvSpPr>
            <p:cNvPr id="26" name="Rectangle 6"/>
            <p:cNvSpPr/>
            <p:nvPr/>
          </p:nvSpPr>
          <p:spPr>
            <a:xfrm>
              <a:off x="-1960" y="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8"/>
            <p:cNvSpPr/>
            <p:nvPr/>
          </p:nvSpPr>
          <p:spPr>
            <a:xfrm>
              <a:off x="-3919" y="36000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8" name="Grupp 27"/>
          <p:cNvGrpSpPr/>
          <p:nvPr/>
        </p:nvGrpSpPr>
        <p:grpSpPr>
          <a:xfrm>
            <a:off x="-2363" y="4848299"/>
            <a:ext cx="7565327" cy="468000"/>
            <a:chOff x="-2363" y="4859650"/>
            <a:chExt cx="7565327" cy="468000"/>
          </a:xfrm>
        </p:grpSpPr>
        <p:sp>
          <p:nvSpPr>
            <p:cNvPr id="29" name="Rectangle 6"/>
            <p:cNvSpPr/>
            <p:nvPr/>
          </p:nvSpPr>
          <p:spPr>
            <a:xfrm flipV="1">
              <a:off x="-2363" y="496765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8"/>
            <p:cNvSpPr/>
            <p:nvPr/>
          </p:nvSpPr>
          <p:spPr>
            <a:xfrm flipV="1">
              <a:off x="3298" y="485965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30722926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286667176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8731" cy="1776632"/>
          </a:xfrm>
        </p:spPr>
        <p:txBody>
          <a:bodyPr/>
          <a:lstStyle/>
          <a:p>
            <a:r>
              <a:rPr lang="sv-SE" dirty="0"/>
              <a:t>Vem var det?</a:t>
            </a:r>
          </a:p>
        </p:txBody>
      </p:sp>
      <p:pic>
        <p:nvPicPr>
          <p:cNvPr id="18"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7675"/>
            <a:ext cx="1440000" cy="1440000"/>
          </a:xfrm>
          <a:prstGeom prst="rect">
            <a:avLst/>
          </a:prstGeom>
        </p:spPr>
      </p:pic>
      <p:grpSp>
        <p:nvGrpSpPr>
          <p:cNvPr id="12" name="Grupp 11"/>
          <p:cNvGrpSpPr/>
          <p:nvPr/>
        </p:nvGrpSpPr>
        <p:grpSpPr>
          <a:xfrm>
            <a:off x="-3919" y="-11351"/>
            <a:ext cx="7561634" cy="468000"/>
            <a:chOff x="-3919" y="0"/>
            <a:chExt cx="7561634" cy="468000"/>
          </a:xfrm>
        </p:grpSpPr>
        <p:sp>
          <p:nvSpPr>
            <p:cNvPr id="13" name="Rectangle 6"/>
            <p:cNvSpPr/>
            <p:nvPr/>
          </p:nvSpPr>
          <p:spPr>
            <a:xfrm>
              <a:off x="-1960" y="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3919" y="36000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 name="Grupp 19"/>
          <p:cNvGrpSpPr/>
          <p:nvPr/>
        </p:nvGrpSpPr>
        <p:grpSpPr>
          <a:xfrm>
            <a:off x="-2363" y="4848299"/>
            <a:ext cx="7565327" cy="468000"/>
            <a:chOff x="-2363" y="4859650"/>
            <a:chExt cx="7565327" cy="468000"/>
          </a:xfrm>
        </p:grpSpPr>
        <p:sp>
          <p:nvSpPr>
            <p:cNvPr id="21" name="Rectangle 6"/>
            <p:cNvSpPr/>
            <p:nvPr/>
          </p:nvSpPr>
          <p:spPr>
            <a:xfrm flipV="1">
              <a:off x="-2363" y="496765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
            <p:cNvSpPr/>
            <p:nvPr/>
          </p:nvSpPr>
          <p:spPr>
            <a:xfrm flipV="1">
              <a:off x="3298" y="485965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7277453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970" y="2125755"/>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3" y="692001"/>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70" y="68724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473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711" y="2125755"/>
            <a:ext cx="1080000" cy="108000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950" y="2125756"/>
            <a:ext cx="1080000" cy="1080000"/>
          </a:xfrm>
          <a:prstGeom prst="rect">
            <a:avLst/>
          </a:prstGeom>
        </p:spPr>
      </p:pic>
      <p:sp>
        <p:nvSpPr>
          <p:cNvPr id="13" name="Rektangel 12"/>
          <p:cNvSpPr/>
          <p:nvPr/>
        </p:nvSpPr>
        <p:spPr>
          <a:xfrm>
            <a:off x="359837" y="417425"/>
            <a:ext cx="6840000" cy="4492800"/>
          </a:xfrm>
          <a:prstGeom prst="rect">
            <a:avLst/>
          </a:prstGeom>
          <a:noFill/>
          <a:ln w="31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40190" y="21257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138" y="3563438"/>
            <a:ext cx="1080000" cy="108000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318" y="3563438"/>
            <a:ext cx="1080000" cy="108000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925" y="687244"/>
            <a:ext cx="1080000" cy="1080000"/>
          </a:xfrm>
          <a:prstGeom prst="rect">
            <a:avLst/>
          </a:prstGeom>
        </p:spPr>
      </p:pic>
      <p:pic>
        <p:nvPicPr>
          <p:cNvPr id="17" name="Bildobjekt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5713" y="3563438"/>
            <a:ext cx="1080000" cy="1080000"/>
          </a:xfrm>
          <a:prstGeom prst="rect">
            <a:avLst/>
          </a:prstGeom>
        </p:spPr>
      </p:pic>
      <p:pic>
        <p:nvPicPr>
          <p:cNvPr id="18" name="Bildobjekt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pic>
        <p:nvPicPr>
          <p:cNvPr id="19" name="Bildobjekt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50" y="3517990"/>
            <a:ext cx="1080000" cy="1080000"/>
          </a:xfrm>
          <a:prstGeom prst="rect">
            <a:avLst/>
          </a:prstGeom>
        </p:spPr>
      </p:pic>
      <p:pic>
        <p:nvPicPr>
          <p:cNvPr id="21" name="Bildobjekt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946" y="2167990"/>
            <a:ext cx="1080000" cy="1080000"/>
          </a:xfrm>
          <a:prstGeom prst="rect">
            <a:avLst/>
          </a:prstGeom>
        </p:spPr>
      </p:pic>
    </p:spTree>
    <p:extLst>
      <p:ext uri="{BB962C8B-B14F-4D97-AF65-F5344CB8AC3E}">
        <p14:creationId xmlns:p14="http://schemas.microsoft.com/office/powerpoint/2010/main" val="204747213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Är du rädd för den personen nu?</a:t>
            </a:r>
          </a:p>
        </p:txBody>
      </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2266077"/>
            <a:ext cx="1440000" cy="1440000"/>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4852"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01" y="2268538"/>
            <a:ext cx="1440000" cy="1440000"/>
          </a:xfrm>
          <a:prstGeom prst="rect">
            <a:avLst/>
          </a:prstGeom>
        </p:spPr>
      </p:pic>
      <p:grpSp>
        <p:nvGrpSpPr>
          <p:cNvPr id="24" name="Grupp 23"/>
          <p:cNvGrpSpPr/>
          <p:nvPr/>
        </p:nvGrpSpPr>
        <p:grpSpPr>
          <a:xfrm>
            <a:off x="-3919" y="-11351"/>
            <a:ext cx="7561634" cy="468000"/>
            <a:chOff x="-3919" y="0"/>
            <a:chExt cx="7561634" cy="468000"/>
          </a:xfrm>
        </p:grpSpPr>
        <p:sp>
          <p:nvSpPr>
            <p:cNvPr id="25" name="Rectangle 6"/>
            <p:cNvSpPr/>
            <p:nvPr/>
          </p:nvSpPr>
          <p:spPr>
            <a:xfrm>
              <a:off x="-1960" y="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8"/>
            <p:cNvSpPr/>
            <p:nvPr/>
          </p:nvSpPr>
          <p:spPr>
            <a:xfrm>
              <a:off x="-3919" y="36000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7" name="Grupp 26"/>
          <p:cNvGrpSpPr/>
          <p:nvPr/>
        </p:nvGrpSpPr>
        <p:grpSpPr>
          <a:xfrm>
            <a:off x="-2363" y="4848299"/>
            <a:ext cx="7565327" cy="468000"/>
            <a:chOff x="-2363" y="4859650"/>
            <a:chExt cx="7565327" cy="468000"/>
          </a:xfrm>
        </p:grpSpPr>
        <p:sp>
          <p:nvSpPr>
            <p:cNvPr id="28" name="Rectangle 6"/>
            <p:cNvSpPr/>
            <p:nvPr/>
          </p:nvSpPr>
          <p:spPr>
            <a:xfrm flipV="1">
              <a:off x="-2363" y="496765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8"/>
            <p:cNvSpPr/>
            <p:nvPr/>
          </p:nvSpPr>
          <p:spPr>
            <a:xfrm flipV="1">
              <a:off x="3298" y="485965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3712911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33742556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Rak 2"/>
          <p:cNvCxnSpPr/>
          <p:nvPr/>
        </p:nvCxnSpPr>
        <p:spPr>
          <a:xfrm>
            <a:off x="555271" y="2007230"/>
            <a:ext cx="64502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3"/>
          <p:cNvSpPr>
            <a:spLocks noGrp="1"/>
          </p:cNvSpPr>
          <p:nvPr>
            <p:ph sz="half" idx="4294967295"/>
          </p:nvPr>
        </p:nvSpPr>
        <p:spPr>
          <a:xfrm>
            <a:off x="539750" y="751114"/>
            <a:ext cx="6480175" cy="3892324"/>
          </a:xfrm>
          <a:prstGeom prst="rect">
            <a:avLst/>
          </a:prstGeom>
        </p:spPr>
        <p:txBody>
          <a:bodyPr numCol="1">
            <a:noAutofit/>
          </a:bodyPr>
          <a:lstStyle/>
          <a:p>
            <a:pPr marL="179388" indent="0" algn="just">
              <a:buNone/>
            </a:pPr>
            <a:r>
              <a:rPr lang="sv-SE" sz="2000" dirty="0"/>
              <a:t>Många blir utsatta för våld i hemmet eller på andra platser. Av någon de tycker om, känner eller inte känner.</a:t>
            </a:r>
          </a:p>
          <a:p>
            <a:pPr marL="179388" indent="0" algn="just">
              <a:buNone/>
            </a:pPr>
            <a:r>
              <a:rPr lang="sv-SE" sz="2000" dirty="0"/>
              <a:t>Alla som är utsatta för våld eller har blivit utsatta för våld, har rätt att få hjälp och stöd.</a:t>
            </a:r>
          </a:p>
          <a:p>
            <a:pPr marL="179388" indent="0" algn="just">
              <a:buNone/>
            </a:pPr>
            <a:r>
              <a:rPr lang="sv-SE" sz="2000" dirty="0"/>
              <a:t>Våld kan vara många saker, sparkar och slag, att någon hotar eller gör sönder en saker, hindrar en att köpa saker. Det kan också vara att någon tafsar på kroppen eller tvingar en person att utföra sexuella handlingar.</a:t>
            </a:r>
          </a:p>
          <a:p>
            <a:pPr marL="179388" indent="0" algn="just">
              <a:buNone/>
            </a:pPr>
            <a:r>
              <a:rPr lang="sv-SE" sz="2000" dirty="0"/>
              <a:t>Det kan också vara att någon gör sönder en persons hjälpmedel eller använder personens funktionsnedsättning för att utöva våld.</a:t>
            </a:r>
          </a:p>
        </p:txBody>
      </p:sp>
      <p:grpSp>
        <p:nvGrpSpPr>
          <p:cNvPr id="20" name="Grupp 19"/>
          <p:cNvGrpSpPr/>
          <p:nvPr/>
        </p:nvGrpSpPr>
        <p:grpSpPr>
          <a:xfrm>
            <a:off x="-1959" y="0"/>
            <a:ext cx="7561634" cy="469909"/>
            <a:chOff x="-1959" y="0"/>
            <a:chExt cx="7561634" cy="469909"/>
          </a:xfrm>
        </p:grpSpPr>
        <p:sp>
          <p:nvSpPr>
            <p:cNvPr id="21" name="Rectangle 6"/>
            <p:cNvSpPr/>
            <p:nvPr/>
          </p:nvSpPr>
          <p:spPr>
            <a:xfrm>
              <a:off x="0" y="0"/>
              <a:ext cx="7559675" cy="36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
            <p:cNvSpPr/>
            <p:nvPr/>
          </p:nvSpPr>
          <p:spPr>
            <a:xfrm>
              <a:off x="-1959" y="361909"/>
              <a:ext cx="7559666" cy="108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3" name="Grupp 22"/>
          <p:cNvGrpSpPr/>
          <p:nvPr/>
        </p:nvGrpSpPr>
        <p:grpSpPr>
          <a:xfrm>
            <a:off x="0" y="4853940"/>
            <a:ext cx="7561634" cy="469909"/>
            <a:chOff x="0" y="4853940"/>
            <a:chExt cx="7561634" cy="469909"/>
          </a:xfrm>
        </p:grpSpPr>
        <p:sp>
          <p:nvSpPr>
            <p:cNvPr id="24" name="Rectangle 6"/>
            <p:cNvSpPr/>
            <p:nvPr/>
          </p:nvSpPr>
          <p:spPr>
            <a:xfrm flipV="1">
              <a:off x="1959" y="4963849"/>
              <a:ext cx="7559675" cy="36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8"/>
            <p:cNvSpPr/>
            <p:nvPr/>
          </p:nvSpPr>
          <p:spPr>
            <a:xfrm flipV="1">
              <a:off x="0" y="4853940"/>
              <a:ext cx="7559666" cy="108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4450478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838835"/>
            <a:ext cx="6480175" cy="1127125"/>
          </a:xfrm>
        </p:spPr>
        <p:txBody>
          <a:bodyPr/>
          <a:lstStyle/>
          <a:p>
            <a:r>
              <a:rPr lang="sv-SE" dirty="0"/>
              <a:t>Träffar du den personen nu?</a:t>
            </a:r>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8538"/>
            <a:ext cx="1440000" cy="1440000"/>
          </a:xfrm>
          <a:prstGeom prst="rect">
            <a:avLst/>
          </a:prstGeom>
        </p:spPr>
      </p:pic>
      <p:grpSp>
        <p:nvGrpSpPr>
          <p:cNvPr id="23" name="Grupp 22"/>
          <p:cNvGrpSpPr/>
          <p:nvPr/>
        </p:nvGrpSpPr>
        <p:grpSpPr>
          <a:xfrm>
            <a:off x="-3919" y="-11351"/>
            <a:ext cx="7561634" cy="468000"/>
            <a:chOff x="-3919" y="0"/>
            <a:chExt cx="7561634" cy="468000"/>
          </a:xfrm>
        </p:grpSpPr>
        <p:sp>
          <p:nvSpPr>
            <p:cNvPr id="24" name="Rectangle 6"/>
            <p:cNvSpPr/>
            <p:nvPr/>
          </p:nvSpPr>
          <p:spPr>
            <a:xfrm>
              <a:off x="-1960" y="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8"/>
            <p:cNvSpPr/>
            <p:nvPr/>
          </p:nvSpPr>
          <p:spPr>
            <a:xfrm>
              <a:off x="-3919" y="36000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6" name="Grupp 25"/>
          <p:cNvGrpSpPr/>
          <p:nvPr/>
        </p:nvGrpSpPr>
        <p:grpSpPr>
          <a:xfrm>
            <a:off x="-2363" y="4848299"/>
            <a:ext cx="7565327" cy="468000"/>
            <a:chOff x="-2363" y="4859650"/>
            <a:chExt cx="7565327" cy="468000"/>
          </a:xfrm>
        </p:grpSpPr>
        <p:sp>
          <p:nvSpPr>
            <p:cNvPr id="27" name="Rectangle 6"/>
            <p:cNvSpPr/>
            <p:nvPr/>
          </p:nvSpPr>
          <p:spPr>
            <a:xfrm flipV="1">
              <a:off x="-2363" y="4967650"/>
              <a:ext cx="7559675" cy="360000"/>
            </a:xfrm>
            <a:prstGeom prst="rect">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8"/>
            <p:cNvSpPr/>
            <p:nvPr/>
          </p:nvSpPr>
          <p:spPr>
            <a:xfrm flipV="1">
              <a:off x="3298" y="4859650"/>
              <a:ext cx="7559666" cy="10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111923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185305227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någon tvingat dig göra </a:t>
            </a:r>
            <a:br>
              <a:rPr lang="sv-SE" dirty="0"/>
            </a:br>
            <a:r>
              <a:rPr lang="sv-SE" dirty="0"/>
              <a:t>något sexuellt?</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925" y="2279809"/>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7588" y="2241161"/>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7252" y="2241161"/>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2250418"/>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 12"/>
          <p:cNvGrpSpPr/>
          <p:nvPr/>
        </p:nvGrpSpPr>
        <p:grpSpPr>
          <a:xfrm>
            <a:off x="1968" y="0"/>
            <a:ext cx="7561643" cy="462485"/>
            <a:chOff x="-1968" y="0"/>
            <a:chExt cx="7561643" cy="462485"/>
          </a:xfrm>
        </p:grpSpPr>
        <p:sp>
          <p:nvSpPr>
            <p:cNvPr id="14"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9" name="Grupp 18"/>
          <p:cNvGrpSpPr/>
          <p:nvPr/>
        </p:nvGrpSpPr>
        <p:grpSpPr>
          <a:xfrm flipV="1">
            <a:off x="0" y="4866512"/>
            <a:ext cx="7561643" cy="462485"/>
            <a:chOff x="-1968" y="0"/>
            <a:chExt cx="7561643" cy="462485"/>
          </a:xfrm>
        </p:grpSpPr>
        <p:sp>
          <p:nvSpPr>
            <p:cNvPr id="20"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0295198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26891881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8731" cy="1776632"/>
          </a:xfrm>
        </p:spPr>
        <p:txBody>
          <a:bodyPr/>
          <a:lstStyle/>
          <a:p>
            <a:r>
              <a:rPr lang="sv-SE" dirty="0"/>
              <a:t>Vem var det?</a:t>
            </a:r>
          </a:p>
        </p:txBody>
      </p:sp>
      <p:pic>
        <p:nvPicPr>
          <p:cNvPr id="18"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7675"/>
            <a:ext cx="1440000" cy="1440000"/>
          </a:xfrm>
          <a:prstGeom prst="rect">
            <a:avLst/>
          </a:prstGeom>
        </p:spPr>
      </p:pic>
      <p:grpSp>
        <p:nvGrpSpPr>
          <p:cNvPr id="12" name="Grupp 11"/>
          <p:cNvGrpSpPr/>
          <p:nvPr/>
        </p:nvGrpSpPr>
        <p:grpSpPr>
          <a:xfrm>
            <a:off x="1968" y="0"/>
            <a:ext cx="7561643" cy="462485"/>
            <a:chOff x="-1968" y="0"/>
            <a:chExt cx="7561643" cy="462485"/>
          </a:xfrm>
        </p:grpSpPr>
        <p:sp>
          <p:nvSpPr>
            <p:cNvPr id="13"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 name="Grupp 19"/>
          <p:cNvGrpSpPr/>
          <p:nvPr/>
        </p:nvGrpSpPr>
        <p:grpSpPr>
          <a:xfrm flipV="1">
            <a:off x="0" y="4866512"/>
            <a:ext cx="7561643" cy="462485"/>
            <a:chOff x="-1968" y="0"/>
            <a:chExt cx="7561643" cy="462485"/>
          </a:xfrm>
        </p:grpSpPr>
        <p:sp>
          <p:nvSpPr>
            <p:cNvPr id="21"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72218327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970" y="2125755"/>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3" y="692001"/>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70" y="68724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473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711" y="2125755"/>
            <a:ext cx="1080000" cy="108000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950" y="2125756"/>
            <a:ext cx="1080000" cy="1080000"/>
          </a:xfrm>
          <a:prstGeom prst="rect">
            <a:avLst/>
          </a:prstGeom>
        </p:spPr>
      </p:pic>
      <p:sp>
        <p:nvSpPr>
          <p:cNvPr id="13" name="Rektangel 12"/>
          <p:cNvSpPr/>
          <p:nvPr/>
        </p:nvSpPr>
        <p:spPr>
          <a:xfrm>
            <a:off x="359837" y="417425"/>
            <a:ext cx="6840000" cy="4492800"/>
          </a:xfrm>
          <a:prstGeom prst="rect">
            <a:avLst/>
          </a:prstGeom>
          <a:no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40190" y="21257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138" y="3563438"/>
            <a:ext cx="1080000" cy="108000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318" y="3563438"/>
            <a:ext cx="1080000" cy="108000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925" y="687244"/>
            <a:ext cx="1080000" cy="1080000"/>
          </a:xfrm>
          <a:prstGeom prst="rect">
            <a:avLst/>
          </a:prstGeom>
        </p:spPr>
      </p:pic>
      <p:pic>
        <p:nvPicPr>
          <p:cNvPr id="17" name="Bildobjekt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5713" y="3563438"/>
            <a:ext cx="1080000" cy="1080000"/>
          </a:xfrm>
          <a:prstGeom prst="rect">
            <a:avLst/>
          </a:prstGeom>
        </p:spPr>
      </p:pic>
      <p:pic>
        <p:nvPicPr>
          <p:cNvPr id="18" name="Bildobjekt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pic>
        <p:nvPicPr>
          <p:cNvPr id="19" name="Bildobjekt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50" y="3517990"/>
            <a:ext cx="1080000" cy="1080000"/>
          </a:xfrm>
          <a:prstGeom prst="rect">
            <a:avLst/>
          </a:prstGeom>
        </p:spPr>
      </p:pic>
      <p:pic>
        <p:nvPicPr>
          <p:cNvPr id="21" name="Bildobjekt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946" y="2167990"/>
            <a:ext cx="1080000" cy="1080000"/>
          </a:xfrm>
          <a:prstGeom prst="rect">
            <a:avLst/>
          </a:prstGeom>
        </p:spPr>
      </p:pic>
    </p:spTree>
    <p:extLst>
      <p:ext uri="{BB962C8B-B14F-4D97-AF65-F5344CB8AC3E}">
        <p14:creationId xmlns:p14="http://schemas.microsoft.com/office/powerpoint/2010/main" val="2937393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Är du rädd för den personen nu?</a:t>
            </a:r>
          </a:p>
        </p:txBody>
      </p:sp>
      <p:grpSp>
        <p:nvGrpSpPr>
          <p:cNvPr id="4" name="Grupp 3"/>
          <p:cNvGrpSpPr/>
          <p:nvPr/>
        </p:nvGrpSpPr>
        <p:grpSpPr>
          <a:xfrm>
            <a:off x="1968" y="0"/>
            <a:ext cx="7561643" cy="462485"/>
            <a:chOff x="-1968" y="0"/>
            <a:chExt cx="7561643" cy="462485"/>
          </a:xfrm>
        </p:grpSpPr>
        <p:sp>
          <p:nvSpPr>
            <p:cNvPr id="8"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2266077"/>
            <a:ext cx="1440000" cy="1440000"/>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4852"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 14"/>
          <p:cNvGrpSpPr/>
          <p:nvPr/>
        </p:nvGrpSpPr>
        <p:grpSpPr>
          <a:xfrm flipV="1">
            <a:off x="0" y="4866512"/>
            <a:ext cx="7561643" cy="462485"/>
            <a:chOff x="-1968" y="0"/>
            <a:chExt cx="7561643" cy="462485"/>
          </a:xfrm>
        </p:grpSpPr>
        <p:sp>
          <p:nvSpPr>
            <p:cNvPr id="16"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8" name="Bildobjekt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01" y="2268538"/>
            <a:ext cx="1440000" cy="1440000"/>
          </a:xfrm>
          <a:prstGeom prst="rect">
            <a:avLst/>
          </a:prstGeom>
        </p:spPr>
      </p:pic>
    </p:spTree>
    <p:extLst>
      <p:ext uri="{BB962C8B-B14F-4D97-AF65-F5344CB8AC3E}">
        <p14:creationId xmlns:p14="http://schemas.microsoft.com/office/powerpoint/2010/main" val="238778590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17297426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838835"/>
            <a:ext cx="6480175" cy="1127125"/>
          </a:xfrm>
        </p:spPr>
        <p:txBody>
          <a:bodyPr/>
          <a:lstStyle/>
          <a:p>
            <a:r>
              <a:rPr lang="sv-SE" dirty="0"/>
              <a:t>Träffar du den personen nu?</a:t>
            </a:r>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8538"/>
            <a:ext cx="1440000" cy="1440000"/>
          </a:xfrm>
          <a:prstGeom prst="rect">
            <a:avLst/>
          </a:prstGeom>
        </p:spPr>
      </p:pic>
      <p:grpSp>
        <p:nvGrpSpPr>
          <p:cNvPr id="17" name="Grupp 16"/>
          <p:cNvGrpSpPr/>
          <p:nvPr/>
        </p:nvGrpSpPr>
        <p:grpSpPr>
          <a:xfrm>
            <a:off x="1968" y="0"/>
            <a:ext cx="7561643" cy="462485"/>
            <a:chOff x="-1968" y="0"/>
            <a:chExt cx="7561643" cy="462485"/>
          </a:xfrm>
        </p:grpSpPr>
        <p:sp>
          <p:nvSpPr>
            <p:cNvPr id="18"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0" name="Grupp 19"/>
          <p:cNvGrpSpPr/>
          <p:nvPr/>
        </p:nvGrpSpPr>
        <p:grpSpPr>
          <a:xfrm flipV="1">
            <a:off x="0" y="4866512"/>
            <a:ext cx="7561643" cy="462485"/>
            <a:chOff x="-1968" y="0"/>
            <a:chExt cx="7561643" cy="462485"/>
          </a:xfrm>
        </p:grpSpPr>
        <p:sp>
          <p:nvSpPr>
            <p:cNvPr id="21" name="Rectangle 6"/>
            <p:cNvSpPr/>
            <p:nvPr/>
          </p:nvSpPr>
          <p:spPr>
            <a:xfrm>
              <a:off x="-1968" y="0"/>
              <a:ext cx="7559675" cy="360000"/>
            </a:xfrm>
            <a:prstGeom prst="rect">
              <a:avLst/>
            </a:prstGeom>
            <a:solidFill>
              <a:srgbClr val="FF9A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
            <p:cNvSpPr/>
            <p:nvPr/>
          </p:nvSpPr>
          <p:spPr>
            <a:xfrm>
              <a:off x="9" y="354485"/>
              <a:ext cx="7559666"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452696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8" y="342070"/>
            <a:ext cx="6840000" cy="4608000"/>
          </a:xfrm>
          <a:prstGeom prst="rect">
            <a:avLst/>
          </a:prstGeom>
          <a:no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4318369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61"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925"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4465"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429" y="209560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2903" y="692339"/>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3698" y="684213"/>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kartor\AppData\Local\Microsoft\Windows\Temporary Internet Files\Content.IE5\P98ZODFG\spark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962" y="69233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C:\Users\kartor\AppData\Local\Microsoft\Windows\Temporary Internet Files\Content.IE5\P98ZODFG\kat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5787" y="209784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237108" y="209672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359837" y="359825"/>
            <a:ext cx="6840000" cy="46080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2" name="Bildobjekt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1316" y="3563438"/>
            <a:ext cx="1080000" cy="1080000"/>
          </a:xfrm>
          <a:prstGeom prst="rect">
            <a:avLst/>
          </a:prstGeom>
        </p:spPr>
      </p:pic>
      <p:pic>
        <p:nvPicPr>
          <p:cNvPr id="3" name="Bildobjekt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291" y="3569347"/>
            <a:ext cx="1080000" cy="1080000"/>
          </a:xfrm>
          <a:prstGeom prst="rect">
            <a:avLst/>
          </a:prstGeom>
        </p:spPr>
      </p:pic>
      <p:pic>
        <p:nvPicPr>
          <p:cNvPr id="4" name="Bildobjekt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85787" y="3563438"/>
            <a:ext cx="1080000" cy="1080000"/>
          </a:xfrm>
          <a:prstGeom prst="rect">
            <a:avLst/>
          </a:prstGeom>
        </p:spPr>
      </p:pic>
      <p:pic>
        <p:nvPicPr>
          <p:cNvPr id="6" name="Bildobjekt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39925" y="3569347"/>
            <a:ext cx="1080000" cy="1080000"/>
          </a:xfrm>
          <a:prstGeom prst="rect">
            <a:avLst/>
          </a:prstGeom>
        </p:spPr>
      </p:pic>
      <p:pic>
        <p:nvPicPr>
          <p:cNvPr id="7" name="Bildobjekt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31649" y="3563438"/>
            <a:ext cx="1080000" cy="1080000"/>
          </a:xfrm>
          <a:prstGeom prst="rect">
            <a:avLst/>
          </a:prstGeom>
        </p:spPr>
      </p:pic>
    </p:spTree>
    <p:extLst>
      <p:ext uri="{BB962C8B-B14F-4D97-AF65-F5344CB8AC3E}">
        <p14:creationId xmlns:p14="http://schemas.microsoft.com/office/powerpoint/2010/main" val="158629753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någon gjort sönder/hindrat dig att använda dina hjälpmedel?</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925" y="2279809"/>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98069"/>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71866" y="2298324"/>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5808" y="2288427"/>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p:nvPr/>
        </p:nvSpPr>
        <p:spPr>
          <a:xfrm>
            <a:off x="0" y="0"/>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8"/>
          <p:cNvSpPr/>
          <p:nvPr/>
        </p:nvSpPr>
        <p:spPr>
          <a:xfrm>
            <a:off x="-1959" y="361909"/>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6"/>
          <p:cNvSpPr/>
          <p:nvPr/>
        </p:nvSpPr>
        <p:spPr>
          <a:xfrm flipV="1">
            <a:off x="1959" y="4963849"/>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p:nvSpPr>
        <p:spPr>
          <a:xfrm flipV="1">
            <a:off x="0" y="4853940"/>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040186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33233602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8731" cy="1776632"/>
          </a:xfrm>
        </p:spPr>
        <p:txBody>
          <a:bodyPr/>
          <a:lstStyle/>
          <a:p>
            <a:r>
              <a:rPr lang="sv-SE" dirty="0"/>
              <a:t>Vem var det?</a:t>
            </a:r>
          </a:p>
        </p:txBody>
      </p:sp>
      <p:pic>
        <p:nvPicPr>
          <p:cNvPr id="18"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7675"/>
            <a:ext cx="1440000" cy="1440000"/>
          </a:xfrm>
          <a:prstGeom prst="rect">
            <a:avLst/>
          </a:prstGeom>
        </p:spPr>
      </p:pic>
      <p:sp>
        <p:nvSpPr>
          <p:cNvPr id="12" name="Rectangle 6"/>
          <p:cNvSpPr/>
          <p:nvPr/>
        </p:nvSpPr>
        <p:spPr>
          <a:xfrm>
            <a:off x="0" y="0"/>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8"/>
          <p:cNvSpPr/>
          <p:nvPr/>
        </p:nvSpPr>
        <p:spPr>
          <a:xfrm>
            <a:off x="-1959" y="361909"/>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6"/>
          <p:cNvSpPr/>
          <p:nvPr/>
        </p:nvSpPr>
        <p:spPr>
          <a:xfrm flipV="1">
            <a:off x="1959" y="4963849"/>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p:cNvSpPr/>
          <p:nvPr/>
        </p:nvSpPr>
        <p:spPr>
          <a:xfrm flipV="1">
            <a:off x="0" y="4853940"/>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629299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970" y="2125755"/>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3" y="692001"/>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70" y="68724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473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711" y="2125755"/>
            <a:ext cx="1080000" cy="108000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950" y="2125756"/>
            <a:ext cx="1080000" cy="1080000"/>
          </a:xfrm>
          <a:prstGeom prst="rect">
            <a:avLst/>
          </a:prstGeom>
        </p:spPr>
      </p:pic>
      <p:sp>
        <p:nvSpPr>
          <p:cNvPr id="13" name="Rektangel 12"/>
          <p:cNvSpPr/>
          <p:nvPr/>
        </p:nvSpPr>
        <p:spPr>
          <a:xfrm>
            <a:off x="359837" y="417425"/>
            <a:ext cx="6840000" cy="44928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40190" y="21257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138" y="3563438"/>
            <a:ext cx="1080000" cy="108000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318" y="3563438"/>
            <a:ext cx="1080000" cy="108000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925" y="687244"/>
            <a:ext cx="1080000" cy="1080000"/>
          </a:xfrm>
          <a:prstGeom prst="rect">
            <a:avLst/>
          </a:prstGeom>
        </p:spPr>
      </p:pic>
      <p:pic>
        <p:nvPicPr>
          <p:cNvPr id="17" name="Bildobjekt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5713" y="3563438"/>
            <a:ext cx="1080000" cy="1080000"/>
          </a:xfrm>
          <a:prstGeom prst="rect">
            <a:avLst/>
          </a:prstGeom>
        </p:spPr>
      </p:pic>
      <p:pic>
        <p:nvPicPr>
          <p:cNvPr id="18" name="Bildobjekt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pic>
        <p:nvPicPr>
          <p:cNvPr id="19" name="Bildobjekt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50" y="3517990"/>
            <a:ext cx="1080000" cy="1080000"/>
          </a:xfrm>
          <a:prstGeom prst="rect">
            <a:avLst/>
          </a:prstGeom>
        </p:spPr>
      </p:pic>
      <p:pic>
        <p:nvPicPr>
          <p:cNvPr id="21" name="Bildobjekt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946" y="2167990"/>
            <a:ext cx="1080000" cy="1080000"/>
          </a:xfrm>
          <a:prstGeom prst="rect">
            <a:avLst/>
          </a:prstGeom>
        </p:spPr>
      </p:pic>
    </p:spTree>
    <p:extLst>
      <p:ext uri="{BB962C8B-B14F-4D97-AF65-F5344CB8AC3E}">
        <p14:creationId xmlns:p14="http://schemas.microsoft.com/office/powerpoint/2010/main" val="144652124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Är du rädd för den personen nu?</a:t>
            </a:r>
          </a:p>
        </p:txBody>
      </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2266077"/>
            <a:ext cx="1440000" cy="1440000"/>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4852"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01" y="2268538"/>
            <a:ext cx="1440000" cy="1440000"/>
          </a:xfrm>
          <a:prstGeom prst="rect">
            <a:avLst/>
          </a:prstGeom>
        </p:spPr>
      </p:pic>
      <p:sp>
        <p:nvSpPr>
          <p:cNvPr id="14" name="Rectangle 6"/>
          <p:cNvSpPr/>
          <p:nvPr/>
        </p:nvSpPr>
        <p:spPr>
          <a:xfrm>
            <a:off x="0" y="0"/>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p:nvSpPr>
        <p:spPr>
          <a:xfrm>
            <a:off x="-1959" y="361909"/>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6"/>
          <p:cNvSpPr/>
          <p:nvPr/>
        </p:nvSpPr>
        <p:spPr>
          <a:xfrm flipV="1">
            <a:off x="1959" y="4963849"/>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8"/>
          <p:cNvSpPr/>
          <p:nvPr/>
        </p:nvSpPr>
        <p:spPr>
          <a:xfrm flipV="1">
            <a:off x="0" y="4853940"/>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73312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415481318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838835"/>
            <a:ext cx="6480175" cy="1127125"/>
          </a:xfrm>
        </p:spPr>
        <p:txBody>
          <a:bodyPr/>
          <a:lstStyle/>
          <a:p>
            <a:r>
              <a:rPr lang="sv-SE" dirty="0"/>
              <a:t>Träffar du den personen nu?</a:t>
            </a:r>
          </a:p>
        </p:txBody>
      </p:sp>
      <p:pic>
        <p:nvPicPr>
          <p:cNvPr id="14"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8538"/>
            <a:ext cx="1440000" cy="1440000"/>
          </a:xfrm>
          <a:prstGeom prst="rect">
            <a:avLst/>
          </a:prstGeom>
        </p:spPr>
      </p:pic>
      <p:sp>
        <p:nvSpPr>
          <p:cNvPr id="17" name="Rectangle 6"/>
          <p:cNvSpPr/>
          <p:nvPr/>
        </p:nvSpPr>
        <p:spPr>
          <a:xfrm>
            <a:off x="0" y="0"/>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8"/>
          <p:cNvSpPr/>
          <p:nvPr/>
        </p:nvSpPr>
        <p:spPr>
          <a:xfrm>
            <a:off x="-1959" y="361909"/>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6"/>
          <p:cNvSpPr/>
          <p:nvPr/>
        </p:nvSpPr>
        <p:spPr>
          <a:xfrm flipV="1">
            <a:off x="1959" y="4963849"/>
            <a:ext cx="7559675" cy="36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p:cNvSpPr/>
          <p:nvPr/>
        </p:nvSpPr>
        <p:spPr>
          <a:xfrm flipV="1">
            <a:off x="0" y="4853940"/>
            <a:ext cx="7559666" cy="10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513977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420606448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du några barn hemma?</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925" y="2279809"/>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98069"/>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71866" y="2298324"/>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5808" y="2288427"/>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upp 21"/>
          <p:cNvGrpSpPr/>
          <p:nvPr/>
        </p:nvGrpSpPr>
        <p:grpSpPr>
          <a:xfrm flipV="1">
            <a:off x="0" y="4879393"/>
            <a:ext cx="7559675" cy="468000"/>
            <a:chOff x="0" y="0"/>
            <a:chExt cx="7559675" cy="468000"/>
          </a:xfrm>
        </p:grpSpPr>
        <p:sp>
          <p:nvSpPr>
            <p:cNvPr id="26"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8" name="Grupp 27"/>
          <p:cNvGrpSpPr/>
          <p:nvPr/>
        </p:nvGrpSpPr>
        <p:grpSpPr>
          <a:xfrm>
            <a:off x="-10648" y="20093"/>
            <a:ext cx="7559675" cy="468000"/>
            <a:chOff x="0" y="0"/>
            <a:chExt cx="7559675" cy="468000"/>
          </a:xfrm>
        </p:grpSpPr>
        <p:sp>
          <p:nvSpPr>
            <p:cNvPr id="29"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79115369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2320" y="1763825"/>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31078" y="1763825"/>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59838" y="333192"/>
            <a:ext cx="6840000" cy="460800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spTree>
    <p:extLst>
      <p:ext uri="{BB962C8B-B14F-4D97-AF65-F5344CB8AC3E}">
        <p14:creationId xmlns:p14="http://schemas.microsoft.com/office/powerpoint/2010/main" val="12555893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595836" cy="1776632"/>
          </a:xfrm>
        </p:spPr>
        <p:txBody>
          <a:bodyPr/>
          <a:lstStyle/>
          <a:p>
            <a:r>
              <a:rPr lang="sv-SE" dirty="0"/>
              <a:t>Är du är utsatt för våld eller har du blivit utsatt för våld någon gång?</a:t>
            </a:r>
          </a:p>
        </p:txBody>
      </p:sp>
      <p:grpSp>
        <p:nvGrpSpPr>
          <p:cNvPr id="2" name="Grupp 1"/>
          <p:cNvGrpSpPr/>
          <p:nvPr/>
        </p:nvGrpSpPr>
        <p:grpSpPr>
          <a:xfrm>
            <a:off x="-1959" y="0"/>
            <a:ext cx="7561634" cy="469909"/>
            <a:chOff x="-1959" y="0"/>
            <a:chExt cx="7561634" cy="469909"/>
          </a:xfrm>
        </p:grpSpPr>
        <p:sp>
          <p:nvSpPr>
            <p:cNvPr id="10" name="Rectangle 6"/>
            <p:cNvSpPr/>
            <p:nvPr/>
          </p:nvSpPr>
          <p:spPr>
            <a:xfrm>
              <a:off x="0" y="0"/>
              <a:ext cx="7559675" cy="36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1959" y="361909"/>
              <a:ext cx="7559666" cy="108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9873"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 4"/>
          <p:cNvGrpSpPr/>
          <p:nvPr/>
        </p:nvGrpSpPr>
        <p:grpSpPr>
          <a:xfrm>
            <a:off x="0" y="4853940"/>
            <a:ext cx="7561634" cy="469909"/>
            <a:chOff x="0" y="4853940"/>
            <a:chExt cx="7561634" cy="469909"/>
          </a:xfrm>
        </p:grpSpPr>
        <p:sp>
          <p:nvSpPr>
            <p:cNvPr id="15" name="Rectangle 6"/>
            <p:cNvSpPr/>
            <p:nvPr/>
          </p:nvSpPr>
          <p:spPr>
            <a:xfrm flipV="1">
              <a:off x="1959" y="4963849"/>
              <a:ext cx="7559675" cy="360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p:cNvSpPr/>
            <p:nvPr/>
          </p:nvSpPr>
          <p:spPr>
            <a:xfrm flipV="1">
              <a:off x="0" y="4853940"/>
              <a:ext cx="7559666" cy="108000"/>
            </a:xfrm>
            <a:prstGeom prst="rect">
              <a:avLst/>
            </a:prstGeom>
            <a:solidFill>
              <a:srgbClr val="F2B4D9"/>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874" y="2267675"/>
            <a:ext cx="1440000" cy="1440000"/>
          </a:xfrm>
          <a:prstGeom prst="rect">
            <a:avLst/>
          </a:prstGeom>
        </p:spPr>
      </p:pic>
    </p:spTree>
    <p:extLst>
      <p:ext uri="{BB962C8B-B14F-4D97-AF65-F5344CB8AC3E}">
        <p14:creationId xmlns:p14="http://schemas.microsoft.com/office/powerpoint/2010/main" val="290512945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barnet sett eller hört våldet?</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7925" y="2279809"/>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98069"/>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71866" y="2298324"/>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5808" y="2288427"/>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 12"/>
          <p:cNvGrpSpPr/>
          <p:nvPr/>
        </p:nvGrpSpPr>
        <p:grpSpPr>
          <a:xfrm flipV="1">
            <a:off x="0" y="4879393"/>
            <a:ext cx="7559675" cy="468000"/>
            <a:chOff x="0" y="0"/>
            <a:chExt cx="7559675" cy="468000"/>
          </a:xfrm>
        </p:grpSpPr>
        <p:sp>
          <p:nvSpPr>
            <p:cNvPr id="14"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9" name="Grupp 18"/>
          <p:cNvGrpSpPr/>
          <p:nvPr/>
        </p:nvGrpSpPr>
        <p:grpSpPr>
          <a:xfrm>
            <a:off x="-10648" y="20093"/>
            <a:ext cx="7559675" cy="468000"/>
            <a:chOff x="0" y="0"/>
            <a:chExt cx="7559675" cy="468000"/>
          </a:xfrm>
        </p:grpSpPr>
        <p:sp>
          <p:nvSpPr>
            <p:cNvPr id="20"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91587440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551" y="170563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2224" y="1697321"/>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59837" y="359825"/>
            <a:ext cx="6840000" cy="460800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88151" y="1705634"/>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2610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barnet blivit utsatt för våld?</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7306" y="227790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3" y="2277900"/>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4159" y="2277900"/>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5732" y="2277900"/>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descr="C:\Users\kartor\AppData\Local\Microsoft\Windows\Temporary Internet Files\Content.IE5\P98ZODFG\spark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2586" y="227790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p 20"/>
          <p:cNvGrpSpPr/>
          <p:nvPr/>
        </p:nvGrpSpPr>
        <p:grpSpPr>
          <a:xfrm flipV="1">
            <a:off x="0" y="4879393"/>
            <a:ext cx="7559675" cy="468000"/>
            <a:chOff x="0" y="0"/>
            <a:chExt cx="7559675" cy="468000"/>
          </a:xfrm>
        </p:grpSpPr>
        <p:sp>
          <p:nvSpPr>
            <p:cNvPr id="22"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7" name="Grupp 26"/>
          <p:cNvGrpSpPr/>
          <p:nvPr/>
        </p:nvGrpSpPr>
        <p:grpSpPr>
          <a:xfrm>
            <a:off x="-10648" y="20093"/>
            <a:ext cx="7559675" cy="468000"/>
            <a:chOff x="0" y="0"/>
            <a:chExt cx="7559675" cy="468000"/>
          </a:xfrm>
        </p:grpSpPr>
        <p:sp>
          <p:nvSpPr>
            <p:cNvPr id="28" name="Rectangle 6"/>
            <p:cNvSpPr/>
            <p:nvPr/>
          </p:nvSpPr>
          <p:spPr>
            <a:xfrm>
              <a:off x="0" y="0"/>
              <a:ext cx="7559675"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8"/>
            <p:cNvSpPr/>
            <p:nvPr/>
          </p:nvSpPr>
          <p:spPr>
            <a:xfrm>
              <a:off x="9" y="360000"/>
              <a:ext cx="7559666"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57524362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551" y="1705634"/>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2224" y="1697321"/>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59837" y="359825"/>
            <a:ext cx="6840000" cy="460800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88151" y="1705634"/>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5329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Vad vill du ha hjälp med nu?</a:t>
            </a:r>
          </a:p>
        </p:txBody>
      </p:sp>
      <p:grpSp>
        <p:nvGrpSpPr>
          <p:cNvPr id="7" name="Grupp 6"/>
          <p:cNvGrpSpPr/>
          <p:nvPr/>
        </p:nvGrpSpPr>
        <p:grpSpPr>
          <a:xfrm>
            <a:off x="-1960" y="0"/>
            <a:ext cx="7559675" cy="456118"/>
            <a:chOff x="-1960" y="0"/>
            <a:chExt cx="7559675" cy="456118"/>
          </a:xfrm>
        </p:grpSpPr>
        <p:sp>
          <p:nvSpPr>
            <p:cNvPr id="3"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8481"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750"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artor\AppData\Local\Microsoft\Windows\Temporary Internet Files\Content.IE5\STN9MEOI\hjäl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660"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05570" y="226767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 12"/>
          <p:cNvGrpSpPr/>
          <p:nvPr/>
        </p:nvGrpSpPr>
        <p:grpSpPr>
          <a:xfrm flipV="1">
            <a:off x="-1960" y="4870450"/>
            <a:ext cx="7559675" cy="456118"/>
            <a:chOff x="-1960" y="0"/>
            <a:chExt cx="7559675" cy="456118"/>
          </a:xfrm>
        </p:grpSpPr>
        <p:sp>
          <p:nvSpPr>
            <p:cNvPr id="14"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83413149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7964" y="68112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402" y="2128147"/>
            <a:ext cx="1080000" cy="1080000"/>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917" y="2128147"/>
            <a:ext cx="1080000" cy="1080000"/>
          </a:xfrm>
          <a:prstGeom prst="rect">
            <a:avLst/>
          </a:prstGeom>
        </p:spPr>
      </p:pic>
      <p:pic>
        <p:nvPicPr>
          <p:cNvPr id="11" name="Bildobjekt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886" y="2128147"/>
            <a:ext cx="1080000" cy="1080000"/>
          </a:xfrm>
          <a:prstGeom prst="rect">
            <a:avLst/>
          </a:prstGeom>
        </p:spPr>
      </p:pic>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9304" y="681126"/>
            <a:ext cx="1080000" cy="1080000"/>
          </a:xfrm>
          <a:prstGeom prst="rect">
            <a:avLst/>
          </a:prstGeom>
        </p:spPr>
      </p:pic>
      <p:pic>
        <p:nvPicPr>
          <p:cNvPr id="13" name="Bildobjekt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858" y="681126"/>
            <a:ext cx="1080000" cy="1080000"/>
          </a:xfrm>
          <a:prstGeom prst="rect">
            <a:avLst/>
          </a:prstGeom>
        </p:spPr>
      </p:pic>
      <p:pic>
        <p:nvPicPr>
          <p:cNvPr id="14" name="Bildobjekt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8412" y="681126"/>
            <a:ext cx="1080000" cy="1080000"/>
          </a:xfrm>
          <a:prstGeom prst="rect">
            <a:avLst/>
          </a:prstGeom>
        </p:spPr>
      </p:pic>
      <p:pic>
        <p:nvPicPr>
          <p:cNvPr id="15" name="Bildobjekt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5370" y="2128147"/>
            <a:ext cx="1080000" cy="1080000"/>
          </a:xfrm>
          <a:prstGeom prst="rect">
            <a:avLst/>
          </a:prstGeom>
        </p:spPr>
      </p:pic>
      <p:sp>
        <p:nvSpPr>
          <p:cNvPr id="16" name="Rektangel 15"/>
          <p:cNvSpPr/>
          <p:nvPr/>
        </p:nvSpPr>
        <p:spPr>
          <a:xfrm>
            <a:off x="359837" y="359825"/>
            <a:ext cx="6840000" cy="46080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7" name="Picture 2" descr="C:\Users\kartor\AppData\Local\Microsoft\Windows\Temporary Internet Files\Content.IE5\3KEHH7H0\tal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68112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48854" y="212814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89882" y="3563438"/>
            <a:ext cx="1080000" cy="1080000"/>
          </a:xfrm>
          <a:prstGeom prst="rect">
            <a:avLst/>
          </a:prstGeom>
        </p:spPr>
      </p:pic>
      <p:pic>
        <p:nvPicPr>
          <p:cNvPr id="4" name="Bildobjekt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9838" y="3563438"/>
            <a:ext cx="1080000" cy="1080000"/>
          </a:xfrm>
          <a:prstGeom prst="rect">
            <a:avLst/>
          </a:prstGeom>
        </p:spPr>
      </p:pic>
      <p:pic>
        <p:nvPicPr>
          <p:cNvPr id="6" name="Bildobjekt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750" y="3563438"/>
            <a:ext cx="1080000" cy="1080000"/>
          </a:xfrm>
          <a:prstGeom prst="rect">
            <a:avLst/>
          </a:prstGeom>
        </p:spPr>
      </p:pic>
      <p:pic>
        <p:nvPicPr>
          <p:cNvPr id="7" name="Bildobjekt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89794" y="3563438"/>
            <a:ext cx="1080000" cy="1080000"/>
          </a:xfrm>
          <a:prstGeom prst="rect">
            <a:avLst/>
          </a:prstGeom>
        </p:spPr>
      </p:pic>
      <p:pic>
        <p:nvPicPr>
          <p:cNvPr id="10" name="Bildobjekt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spTree>
    <p:extLst>
      <p:ext uri="{BB962C8B-B14F-4D97-AF65-F5344CB8AC3E}">
        <p14:creationId xmlns:p14="http://schemas.microsoft.com/office/powerpoint/2010/main" val="375254150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539750" y="192169"/>
            <a:ext cx="6488731" cy="1776632"/>
          </a:xfrm>
        </p:spPr>
        <p:txBody>
          <a:bodyPr/>
          <a:lstStyle/>
          <a:p>
            <a:r>
              <a:rPr lang="sv-SE" dirty="0"/>
              <a:t>Hur mår du nu?</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660" y="2266077"/>
            <a:ext cx="1440000" cy="1440000"/>
          </a:xfrm>
          <a:prstGeom prst="rect">
            <a:avLst/>
          </a:prstGeom>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8481" y="226607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05570" y="2266077"/>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 23"/>
          <p:cNvGrpSpPr/>
          <p:nvPr/>
        </p:nvGrpSpPr>
        <p:grpSpPr>
          <a:xfrm>
            <a:off x="-1960" y="0"/>
            <a:ext cx="7559675" cy="456118"/>
            <a:chOff x="-1960" y="0"/>
            <a:chExt cx="7559675" cy="456118"/>
          </a:xfrm>
        </p:grpSpPr>
        <p:sp>
          <p:nvSpPr>
            <p:cNvPr id="25"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7" name="Grupp 26"/>
          <p:cNvGrpSpPr/>
          <p:nvPr/>
        </p:nvGrpSpPr>
        <p:grpSpPr>
          <a:xfrm flipV="1">
            <a:off x="-1960" y="4870450"/>
            <a:ext cx="7559675" cy="456118"/>
            <a:chOff x="-1960" y="0"/>
            <a:chExt cx="7559675" cy="456118"/>
          </a:xfrm>
        </p:grpSpPr>
        <p:sp>
          <p:nvSpPr>
            <p:cNvPr id="28"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4556957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2123825"/>
            <a:ext cx="1080000" cy="1080000"/>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684213"/>
            <a:ext cx="1080000" cy="1080000"/>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422" y="684213"/>
            <a:ext cx="1080000" cy="1080000"/>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631" y="2123825"/>
            <a:ext cx="1080000" cy="1080000"/>
          </a:xfrm>
          <a:prstGeom prst="rect">
            <a:avLst/>
          </a:prstGeom>
        </p:spPr>
      </p:pic>
      <p:pic>
        <p:nvPicPr>
          <p:cNvPr id="6" name="Picture 2" descr="\\gotfsudu01.udu.intra\Users_Folders\kartor\Desktop\orol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3512" y="212382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gotfsudu01.udu.intra\Users_Folders\kartor\Desktop\tryg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2437" y="68421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274" y="2123825"/>
            <a:ext cx="1080000" cy="1080000"/>
          </a:xfrm>
          <a:prstGeom prst="rect">
            <a:avLst/>
          </a:prstGeom>
        </p:spPr>
      </p:pic>
      <p:pic>
        <p:nvPicPr>
          <p:cNvPr id="10" name="Bildobjekt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41094" y="684213"/>
            <a:ext cx="1080000" cy="1080000"/>
          </a:xfrm>
          <a:prstGeom prst="rect">
            <a:avLst/>
          </a:prstGeom>
        </p:spPr>
      </p:pic>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1766" y="684213"/>
            <a:ext cx="1080000" cy="1080000"/>
          </a:xfrm>
          <a:prstGeom prst="rect">
            <a:avLst/>
          </a:prstGeom>
        </p:spPr>
      </p:pic>
      <p:pic>
        <p:nvPicPr>
          <p:cNvPr id="13" name="Picture 3" descr="C:\Users\kartor\AppData\Local\Microsoft\Windows\Temporary Internet Files\Content.IE5\3KEHH7H0\skämma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95393" y="2123825"/>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359837" y="359825"/>
            <a:ext cx="6840000" cy="46080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1" name="Bildobjekt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50" y="3545825"/>
            <a:ext cx="1080000" cy="1080000"/>
          </a:xfrm>
          <a:prstGeom prst="rect">
            <a:avLst/>
          </a:prstGeom>
        </p:spPr>
      </p:pic>
      <p:pic>
        <p:nvPicPr>
          <p:cNvPr id="14" name="Bildobjekt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3512" y="3568836"/>
            <a:ext cx="1080000" cy="1080000"/>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91631" y="3563438"/>
            <a:ext cx="1080000" cy="1080000"/>
          </a:xfrm>
          <a:prstGeom prst="rect">
            <a:avLst/>
          </a:prstGeom>
        </p:spPr>
      </p:pic>
      <p:pic>
        <p:nvPicPr>
          <p:cNvPr id="17" name="Bildobjekt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95501" y="3563438"/>
            <a:ext cx="1080000" cy="1080000"/>
          </a:xfrm>
          <a:prstGeom prst="rect">
            <a:avLst/>
          </a:prstGeom>
        </p:spPr>
      </p:pic>
      <p:pic>
        <p:nvPicPr>
          <p:cNvPr id="18" name="Bildobjekt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spTree>
    <p:extLst>
      <p:ext uri="{BB962C8B-B14F-4D97-AF65-F5344CB8AC3E}">
        <p14:creationId xmlns:p14="http://schemas.microsoft.com/office/powerpoint/2010/main" val="168583505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680371" y="222649"/>
            <a:ext cx="6348110" cy="1776632"/>
          </a:xfrm>
        </p:spPr>
        <p:txBody>
          <a:bodyPr/>
          <a:lstStyle/>
          <a:p>
            <a:r>
              <a:rPr lang="sv-SE" dirty="0"/>
              <a:t>Vill du träffas och prata igen?</a:t>
            </a:r>
          </a:p>
        </p:txBody>
      </p:sp>
      <p:pic>
        <p:nvPicPr>
          <p:cNvPr id="12" name="Bildobjekt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9" y="2162569"/>
            <a:ext cx="1272695" cy="1272695"/>
          </a:xfrm>
          <a:prstGeom prst="rect">
            <a:avLst/>
          </a:prstGeom>
        </p:spPr>
      </p:pic>
      <p:pic>
        <p:nvPicPr>
          <p:cNvPr id="13"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972" y="2165048"/>
            <a:ext cx="1272695" cy="127269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069" y="2163396"/>
            <a:ext cx="1272695" cy="1272695"/>
          </a:xfrm>
          <a:prstGeom prst="rect">
            <a:avLst/>
          </a:prstGeom>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020" y="2164223"/>
            <a:ext cx="1272695" cy="1272695"/>
          </a:xfrm>
          <a:prstGeom prst="rect">
            <a:avLst/>
          </a:prstGeom>
        </p:spPr>
      </p:pic>
      <p:grpSp>
        <p:nvGrpSpPr>
          <p:cNvPr id="18" name="Grupp 17"/>
          <p:cNvGrpSpPr/>
          <p:nvPr/>
        </p:nvGrpSpPr>
        <p:grpSpPr>
          <a:xfrm>
            <a:off x="-1960" y="0"/>
            <a:ext cx="7559675" cy="456118"/>
            <a:chOff x="-1960" y="0"/>
            <a:chExt cx="7559675" cy="456118"/>
          </a:xfrm>
        </p:grpSpPr>
        <p:sp>
          <p:nvSpPr>
            <p:cNvPr id="19"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21" name="Grupp 20"/>
          <p:cNvGrpSpPr/>
          <p:nvPr/>
        </p:nvGrpSpPr>
        <p:grpSpPr>
          <a:xfrm flipV="1">
            <a:off x="-1960" y="4870450"/>
            <a:ext cx="7559675" cy="456118"/>
            <a:chOff x="-1960" y="0"/>
            <a:chExt cx="7559675" cy="456118"/>
          </a:xfrm>
        </p:grpSpPr>
        <p:sp>
          <p:nvSpPr>
            <p:cNvPr id="22" name="Rectangle 6"/>
            <p:cNvSpPr/>
            <p:nvPr/>
          </p:nvSpPr>
          <p:spPr>
            <a:xfrm>
              <a:off x="-1960" y="0"/>
              <a:ext cx="7559675" cy="360000"/>
            </a:xfrm>
            <a:prstGeom prst="rect">
              <a:avLst/>
            </a:prstGeom>
            <a:solidFill>
              <a:srgbClr val="9A4D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
            <p:cNvSpPr/>
            <p:nvPr/>
          </p:nvSpPr>
          <p:spPr>
            <a:xfrm>
              <a:off x="-1960" y="348118"/>
              <a:ext cx="7559666" cy="108000"/>
            </a:xfrm>
            <a:prstGeom prst="rect">
              <a:avLst/>
            </a:prstGeom>
            <a:solidFill>
              <a:srgbClr val="C86400"/>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4860055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40021477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4218"/>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6893"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857" y="1943825"/>
            <a:ext cx="1440000" cy="1440000"/>
          </a:xfrm>
          <a:prstGeom prst="rect">
            <a:avLst/>
          </a:prstGeom>
        </p:spPr>
      </p:pic>
      <p:sp>
        <p:nvSpPr>
          <p:cNvPr id="2" name="Rektangel 1"/>
          <p:cNvSpPr/>
          <p:nvPr/>
        </p:nvSpPr>
        <p:spPr>
          <a:xfrm>
            <a:off x="359837" y="359825"/>
            <a:ext cx="6840000" cy="460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49881"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52513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3" name="Rak 2"/>
          <p:cNvCxnSpPr/>
          <p:nvPr/>
        </p:nvCxnSpPr>
        <p:spPr>
          <a:xfrm>
            <a:off x="555271" y="2007230"/>
            <a:ext cx="64502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503" y="0"/>
            <a:ext cx="7559675" cy="772338"/>
            <a:chOff x="-2503" y="0"/>
            <a:chExt cx="7559675" cy="772338"/>
          </a:xfrm>
        </p:grpSpPr>
        <p:sp>
          <p:nvSpPr>
            <p:cNvPr id="9" name="Rectangle 6"/>
            <p:cNvSpPr/>
            <p:nvPr/>
          </p:nvSpPr>
          <p:spPr>
            <a:xfrm>
              <a:off x="-2503" y="0"/>
              <a:ext cx="7559675" cy="396000"/>
            </a:xfrm>
            <a:prstGeom prst="rect">
              <a:avLst/>
            </a:prstGeom>
            <a:solidFill>
              <a:srgbClr val="AF1E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p:nvSpPr>
          <p:spPr>
            <a:xfrm>
              <a:off x="-2494" y="376338"/>
              <a:ext cx="7559666" cy="396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grpSp>
      <p:pic>
        <p:nvPicPr>
          <p:cNvPr id="25" name="Bildobjekt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139" y="3261759"/>
            <a:ext cx="1150786" cy="850962"/>
          </a:xfrm>
          <a:prstGeom prst="rect">
            <a:avLst/>
          </a:prstGeom>
        </p:spPr>
      </p:pic>
      <p:sp>
        <p:nvSpPr>
          <p:cNvPr id="4" name="Platshållare för innehåll 3"/>
          <p:cNvSpPr>
            <a:spLocks noGrp="1"/>
          </p:cNvSpPr>
          <p:nvPr>
            <p:ph sz="half" idx="4294967295"/>
          </p:nvPr>
        </p:nvSpPr>
        <p:spPr>
          <a:xfrm>
            <a:off x="461639" y="1219200"/>
            <a:ext cx="6558286" cy="2766060"/>
          </a:xfrm>
          <a:prstGeom prst="rect">
            <a:avLst/>
          </a:prstGeom>
        </p:spPr>
        <p:txBody>
          <a:bodyPr numCol="2">
            <a:normAutofit/>
          </a:bodyPr>
          <a:lstStyle/>
          <a:p>
            <a:pPr marL="0" indent="0">
              <a:buNone/>
            </a:pPr>
            <a:r>
              <a:rPr lang="sv-SE" sz="1100" b="1" dirty="0"/>
              <a:t>FREDA-kortfrågor</a:t>
            </a:r>
            <a:r>
              <a:rPr lang="sv-SE" sz="1100" dirty="0"/>
              <a:t> kan används i enskilda fall vid tecken på våldsutsatthet eller i en inventering under en avgränsad period. Det är viktigt att de verksamma planerar på vilket sätt de introducerar frågorna och planerar hur de ska hantera olika svar och reaktioner från den tillfrågade. </a:t>
            </a:r>
          </a:p>
          <a:p>
            <a:pPr marL="0" indent="0">
              <a:buNone/>
            </a:pPr>
            <a:r>
              <a:rPr lang="sv-SE" sz="1100" dirty="0"/>
              <a:t>Las mer och ladda ned FREDA kortfrågor på </a:t>
            </a:r>
            <a:r>
              <a:rPr lang="sv-SE" sz="1100" b="1" dirty="0"/>
              <a:t>https://www.socialstyrelsen.se/SiteCollectionDocuments/freda-kortfragor.pdf. </a:t>
            </a:r>
            <a:r>
              <a:rPr lang="sv-SE" sz="1100" b="1" dirty="0" err="1"/>
              <a:t>Pdf:n</a:t>
            </a:r>
            <a:r>
              <a:rPr lang="sv-SE" sz="1100" b="1" dirty="0"/>
              <a:t> inkluderar </a:t>
            </a:r>
            <a:r>
              <a:rPr lang="sv-SE" sz="1100" dirty="0"/>
              <a:t>ett formulär att fyll i, det är inte inkluderat i detta material.</a:t>
            </a:r>
          </a:p>
          <a:p>
            <a:pPr marL="0" indent="0">
              <a:buNone/>
            </a:pPr>
            <a:r>
              <a:rPr lang="sv-SE" sz="1100" dirty="0"/>
              <a:t>I de flesta situationer är det rimligt att inleda frågorna med att berätta om verksamheten ansvar för att identifiera och erbjuda stöd och skydd till personer som är utsatta för våld som en anledning att ta upp frågan. </a:t>
            </a:r>
            <a:br>
              <a:rPr lang="sv-SE" sz="1100" dirty="0"/>
            </a:br>
            <a:endParaRPr lang="sv-SE" sz="1100" dirty="0"/>
          </a:p>
          <a:p>
            <a:pPr marL="179388" indent="0">
              <a:buNone/>
            </a:pPr>
            <a:r>
              <a:rPr lang="sv-SE" sz="1100" dirty="0"/>
              <a:t>Det kan vara relevant att berätta att frågor om våld ställs till alla i den aktuella målgruppen under en viss period, om så är fallet. </a:t>
            </a:r>
          </a:p>
          <a:p>
            <a:pPr marL="179388" indent="0">
              <a:buNone/>
            </a:pPr>
            <a:r>
              <a:rPr lang="sv-SE" sz="1100" dirty="0"/>
              <a:t>Om frågor om våld ställs på grund av signaler om våldsutsatthet hos en enskild kan det vara viktigt att berätta vilka omständigheter som väckt oro.</a:t>
            </a:r>
          </a:p>
          <a:p>
            <a:pPr marL="190500" indent="-7938"/>
            <a:r>
              <a:rPr lang="sv-SE" sz="1100" dirty="0"/>
              <a:t>Materialet utgår från Socialstyrelsen FREDA kortfrågor och har samma utformning som verktyget Prata med Picto om våld, ett samtalsverktyg KvinnofridsAkademin tagit fram för att användas av en person som vet att den som hen ska prata med har erfarenheter av våld.</a:t>
            </a:r>
          </a:p>
          <a:p>
            <a:pPr marL="190500" indent="-7938"/>
            <a:r>
              <a:rPr lang="sv-SE" sz="1100" dirty="0"/>
              <a:t>Mer information www.kvinnofrid.nu</a:t>
            </a:r>
          </a:p>
        </p:txBody>
      </p:sp>
      <p:grpSp>
        <p:nvGrpSpPr>
          <p:cNvPr id="12" name="Grupp 11"/>
          <p:cNvGrpSpPr/>
          <p:nvPr/>
        </p:nvGrpSpPr>
        <p:grpSpPr>
          <a:xfrm flipV="1">
            <a:off x="-2503" y="4557639"/>
            <a:ext cx="7559675" cy="772338"/>
            <a:chOff x="-2503" y="0"/>
            <a:chExt cx="7559675" cy="772338"/>
          </a:xfrm>
        </p:grpSpPr>
        <p:sp>
          <p:nvSpPr>
            <p:cNvPr id="13" name="Rectangle 6"/>
            <p:cNvSpPr/>
            <p:nvPr/>
          </p:nvSpPr>
          <p:spPr>
            <a:xfrm>
              <a:off x="-2503" y="0"/>
              <a:ext cx="7559675" cy="396000"/>
            </a:xfrm>
            <a:prstGeom prst="rect">
              <a:avLst/>
            </a:prstGeom>
            <a:solidFill>
              <a:srgbClr val="AF1E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8"/>
            <p:cNvSpPr/>
            <p:nvPr/>
          </p:nvSpPr>
          <p:spPr>
            <a:xfrm>
              <a:off x="-2494" y="376338"/>
              <a:ext cx="7559666" cy="396000"/>
            </a:xfrm>
            <a:prstGeom prst="rect">
              <a:avLst/>
            </a:prstGeom>
            <a:solidFill>
              <a:srgbClr val="E254A9"/>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27911788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0175" cy="1776632"/>
          </a:xfrm>
        </p:spPr>
        <p:txBody>
          <a:bodyPr/>
          <a:lstStyle/>
          <a:p>
            <a:r>
              <a:rPr lang="sv-SE" dirty="0"/>
              <a:t>Har någon knuffat, sparkat, slagit dig eller något liknande?</a:t>
            </a:r>
          </a:p>
        </p:txBody>
      </p:sp>
      <p:pic>
        <p:nvPicPr>
          <p:cNvPr id="18" name="Picture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4229" y="2268538"/>
            <a:ext cx="133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403" y="2268538"/>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577" y="2275048"/>
            <a:ext cx="1332000"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descr="C:\Users\kartor\AppData\Local\Microsoft\Windows\Temporary Internet Files\Content.IE5\P98ZODFG\spark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1" y="2285935"/>
            <a:ext cx="1332000" cy="133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p:nvPr/>
        </p:nvSpPr>
        <p:spPr>
          <a:xfrm>
            <a:off x="9" y="346686"/>
            <a:ext cx="7559666"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6"/>
          <p:cNvSpPr/>
          <p:nvPr/>
        </p:nvSpPr>
        <p:spPr>
          <a:xfrm>
            <a:off x="1969" y="4973064"/>
            <a:ext cx="7557707"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7"/>
          <p:cNvSpPr/>
          <p:nvPr/>
        </p:nvSpPr>
        <p:spPr>
          <a:xfrm>
            <a:off x="7" y="4869840"/>
            <a:ext cx="7560000"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2" name="Rectangle 6"/>
          <p:cNvSpPr/>
          <p:nvPr/>
        </p:nvSpPr>
        <p:spPr>
          <a:xfrm>
            <a:off x="902" y="-8963"/>
            <a:ext cx="75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38122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50"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9866" y="1943825"/>
            <a:ext cx="1440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9808" y="194382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359837" y="359825"/>
            <a:ext cx="6840000" cy="46080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25" y="1943825"/>
            <a:ext cx="1440000" cy="1440000"/>
          </a:xfrm>
          <a:prstGeom prst="rect">
            <a:avLst/>
          </a:prstGeom>
        </p:spPr>
      </p:pic>
    </p:spTree>
    <p:extLst>
      <p:ext uri="{BB962C8B-B14F-4D97-AF65-F5344CB8AC3E}">
        <p14:creationId xmlns:p14="http://schemas.microsoft.com/office/powerpoint/2010/main" val="22234521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539750" y="192169"/>
            <a:ext cx="6488731" cy="1776632"/>
          </a:xfrm>
        </p:spPr>
        <p:txBody>
          <a:bodyPr/>
          <a:lstStyle/>
          <a:p>
            <a:r>
              <a:rPr lang="sv-SE" dirty="0"/>
              <a:t>Vem var det?</a:t>
            </a:r>
          </a:p>
        </p:txBody>
      </p:sp>
      <p:pic>
        <p:nvPicPr>
          <p:cNvPr id="18" name="Picture 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75" y="226767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3801" y="226853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8" y="2267675"/>
            <a:ext cx="1440000" cy="1440000"/>
          </a:xfrm>
          <a:prstGeom prst="rect">
            <a:avLst/>
          </a:prstGeom>
        </p:spPr>
      </p:pic>
      <p:sp>
        <p:nvSpPr>
          <p:cNvPr id="12" name="Rectangle 8"/>
          <p:cNvSpPr/>
          <p:nvPr/>
        </p:nvSpPr>
        <p:spPr>
          <a:xfrm>
            <a:off x="9" y="346686"/>
            <a:ext cx="7559666"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6"/>
          <p:cNvSpPr/>
          <p:nvPr/>
        </p:nvSpPr>
        <p:spPr>
          <a:xfrm>
            <a:off x="1969" y="4973064"/>
            <a:ext cx="7557707"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7"/>
          <p:cNvSpPr/>
          <p:nvPr/>
        </p:nvSpPr>
        <p:spPr>
          <a:xfrm>
            <a:off x="7" y="4869840"/>
            <a:ext cx="7560000" cy="108000"/>
          </a:xfrm>
          <a:prstGeom prst="rect">
            <a:avLst/>
          </a:prstGeom>
          <a:solidFill>
            <a:srgbClr val="46C1F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0" name="Rectangle 6"/>
          <p:cNvSpPr/>
          <p:nvPr/>
        </p:nvSpPr>
        <p:spPr>
          <a:xfrm>
            <a:off x="902" y="-8963"/>
            <a:ext cx="75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11876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970" y="2125755"/>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253" y="692001"/>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970" y="687244"/>
            <a:ext cx="10800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4730" y="687244"/>
            <a:ext cx="108546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711" y="2125755"/>
            <a:ext cx="1080000" cy="1080000"/>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4950" y="2125756"/>
            <a:ext cx="1080000" cy="1080000"/>
          </a:xfrm>
          <a:prstGeom prst="rect">
            <a:avLst/>
          </a:prstGeom>
        </p:spPr>
      </p:pic>
      <p:sp>
        <p:nvSpPr>
          <p:cNvPr id="13" name="Rektangel 12"/>
          <p:cNvSpPr/>
          <p:nvPr/>
        </p:nvSpPr>
        <p:spPr>
          <a:xfrm>
            <a:off x="359837" y="417425"/>
            <a:ext cx="6840000" cy="4492800"/>
          </a:xfrm>
          <a:prstGeom prst="rect">
            <a:avLst/>
          </a:prstGeom>
          <a:no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967"/>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40190" y="21257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138" y="3563438"/>
            <a:ext cx="1080000" cy="108000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03318" y="3563438"/>
            <a:ext cx="1080000" cy="108000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9925" y="687244"/>
            <a:ext cx="1080000" cy="1080000"/>
          </a:xfrm>
          <a:prstGeom prst="rect">
            <a:avLst/>
          </a:prstGeom>
        </p:spPr>
      </p:pic>
      <p:pic>
        <p:nvPicPr>
          <p:cNvPr id="17" name="Bildobjekt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5713" y="3563438"/>
            <a:ext cx="1080000" cy="1080000"/>
          </a:xfrm>
          <a:prstGeom prst="rect">
            <a:avLst/>
          </a:prstGeom>
        </p:spPr>
      </p:pic>
      <p:pic>
        <p:nvPicPr>
          <p:cNvPr id="18" name="Bildobjekt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39925" y="3563438"/>
            <a:ext cx="1080000" cy="1080000"/>
          </a:xfrm>
          <a:prstGeom prst="rect">
            <a:avLst/>
          </a:prstGeom>
        </p:spPr>
      </p:pic>
      <p:pic>
        <p:nvPicPr>
          <p:cNvPr id="19" name="Bildobjekt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50" y="3517990"/>
            <a:ext cx="1080000" cy="1080000"/>
          </a:xfrm>
          <a:prstGeom prst="rect">
            <a:avLst/>
          </a:prstGeom>
        </p:spPr>
      </p:pic>
      <p:pic>
        <p:nvPicPr>
          <p:cNvPr id="21" name="Bildobjekt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8946" y="2167990"/>
            <a:ext cx="1080000" cy="1080000"/>
          </a:xfrm>
          <a:prstGeom prst="rect">
            <a:avLst/>
          </a:prstGeom>
        </p:spPr>
      </p:pic>
    </p:spTree>
    <p:extLst>
      <p:ext uri="{BB962C8B-B14F-4D97-AF65-F5344CB8AC3E}">
        <p14:creationId xmlns:p14="http://schemas.microsoft.com/office/powerpoint/2010/main" val="2827713292"/>
      </p:ext>
    </p:extLst>
  </p:cSld>
  <p:clrMapOvr>
    <a:masterClrMapping/>
  </p:clrMapOvr>
  <p:transition spd="slow">
    <p:wipe/>
  </p:transition>
</p:sld>
</file>

<file path=ppt/theme/theme1.xml><?xml version="1.0" encoding="utf-8"?>
<a:theme xmlns:a="http://schemas.openxmlformats.org/drawingml/2006/main" name="Efterhand">
  <a:themeElements>
    <a:clrScheme name="Efterhand">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596</TotalTime>
  <Words>411</Words>
  <Application>Microsoft Office PowerPoint</Application>
  <PresentationFormat>Anpassad</PresentationFormat>
  <Paragraphs>36</Paragraphs>
  <Slides>50</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50</vt:i4>
      </vt:variant>
    </vt:vector>
  </HeadingPairs>
  <TitlesOfParts>
    <vt:vector size="53" baseType="lpstr">
      <vt:lpstr>Calibri</vt:lpstr>
      <vt:lpstr>Calibri Light</vt:lpstr>
      <vt:lpstr>Efterhand</vt:lpstr>
      <vt:lpstr>PowerPoint-presentation</vt:lpstr>
      <vt:lpstr>PowerPoint-presentation</vt:lpstr>
      <vt:lpstr>PowerPoint-presentation</vt:lpstr>
      <vt:lpstr>Är du är utsatt för våld eller har du blivit utsatt för våld någon gång?</vt:lpstr>
      <vt:lpstr>PowerPoint-presentation</vt:lpstr>
      <vt:lpstr>Har någon knuffat, sparkat, slagit dig eller något liknande?</vt:lpstr>
      <vt:lpstr>PowerPoint-presentation</vt:lpstr>
      <vt:lpstr>Vem var det?</vt:lpstr>
      <vt:lpstr>PowerPoint-presentation</vt:lpstr>
      <vt:lpstr>Är du rädd för den personen nu?</vt:lpstr>
      <vt:lpstr>PowerPoint-presentation</vt:lpstr>
      <vt:lpstr>Träffar du den personen nu?</vt:lpstr>
      <vt:lpstr>PowerPoint-presentation</vt:lpstr>
      <vt:lpstr>Har någon hotat dig, sagt elaka saker eller förstört dina saker?</vt:lpstr>
      <vt:lpstr>PowerPoint-presentation</vt:lpstr>
      <vt:lpstr>Vem var det?</vt:lpstr>
      <vt:lpstr>PowerPoint-presentation</vt:lpstr>
      <vt:lpstr>Är du rädd för den personen nu?</vt:lpstr>
      <vt:lpstr>PowerPoint-presentation</vt:lpstr>
      <vt:lpstr>Träffar du den personen nu?</vt:lpstr>
      <vt:lpstr>PowerPoint-presentation</vt:lpstr>
      <vt:lpstr>Har någon tvingat dig göra  något sexuellt?</vt:lpstr>
      <vt:lpstr>PowerPoint-presentation</vt:lpstr>
      <vt:lpstr>Vem var det?</vt:lpstr>
      <vt:lpstr>PowerPoint-presentation</vt:lpstr>
      <vt:lpstr>Är du rädd för den personen nu?</vt:lpstr>
      <vt:lpstr>PowerPoint-presentation</vt:lpstr>
      <vt:lpstr>Träffar du den personen nu?</vt:lpstr>
      <vt:lpstr>PowerPoint-presentation</vt:lpstr>
      <vt:lpstr>Har någon gjort sönder/hindrat dig att använda dina hjälpmedel?</vt:lpstr>
      <vt:lpstr>PowerPoint-presentation</vt:lpstr>
      <vt:lpstr>Vem var det?</vt:lpstr>
      <vt:lpstr>PowerPoint-presentation</vt:lpstr>
      <vt:lpstr>Är du rädd för den personen nu?</vt:lpstr>
      <vt:lpstr>PowerPoint-presentation</vt:lpstr>
      <vt:lpstr>Träffar du den personen nu?</vt:lpstr>
      <vt:lpstr>PowerPoint-presentation</vt:lpstr>
      <vt:lpstr>Har du några barn hemma?</vt:lpstr>
      <vt:lpstr>PowerPoint-presentation</vt:lpstr>
      <vt:lpstr>Har barnet sett eller hört våldet?</vt:lpstr>
      <vt:lpstr>PowerPoint-presentation</vt:lpstr>
      <vt:lpstr>Har barnet blivit utsatt för våld?</vt:lpstr>
      <vt:lpstr>PowerPoint-presentation</vt:lpstr>
      <vt:lpstr>Vad vill du ha hjälp med nu?</vt:lpstr>
      <vt:lpstr>PowerPoint-presentation</vt:lpstr>
      <vt:lpstr>Hur mår du nu?</vt:lpstr>
      <vt:lpstr>PowerPoint-presentation</vt:lpstr>
      <vt:lpstr>Vill du träffas och prata igen?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Samtala med piktobilder</dc:title>
  <dc:creator>Kerstin Kristensen</dc:creator>
  <cp:lastModifiedBy>Kerstin Kristensen</cp:lastModifiedBy>
  <cp:revision>95</cp:revision>
  <cp:lastPrinted>2015-09-18T09:26:30Z</cp:lastPrinted>
  <dcterms:created xsi:type="dcterms:W3CDTF">2014-03-19T19:25:38Z</dcterms:created>
  <dcterms:modified xsi:type="dcterms:W3CDTF">2017-08-09T09:10:10Z</dcterms:modified>
</cp:coreProperties>
</file>