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handoutMasterIdLst>
    <p:handoutMasterId r:id="rId50"/>
  </p:handoutMasterIdLst>
  <p:sldIdLst>
    <p:sldId id="495" r:id="rId2"/>
    <p:sldId id="498" r:id="rId3"/>
    <p:sldId id="497" r:id="rId4"/>
    <p:sldId id="501" r:id="rId5"/>
    <p:sldId id="505" r:id="rId6"/>
    <p:sldId id="555" r:id="rId7"/>
    <p:sldId id="500" r:id="rId8"/>
    <p:sldId id="506" r:id="rId9"/>
    <p:sldId id="507" r:id="rId10"/>
    <p:sldId id="508" r:id="rId11"/>
    <p:sldId id="509" r:id="rId12"/>
    <p:sldId id="510" r:id="rId13"/>
    <p:sldId id="511" r:id="rId14"/>
    <p:sldId id="512" r:id="rId15"/>
    <p:sldId id="513" r:id="rId16"/>
    <p:sldId id="549" r:id="rId17"/>
    <p:sldId id="520" r:id="rId18"/>
    <p:sldId id="552" r:id="rId19"/>
    <p:sldId id="553" r:id="rId20"/>
    <p:sldId id="554" r:id="rId21"/>
    <p:sldId id="548" r:id="rId22"/>
    <p:sldId id="526" r:id="rId23"/>
    <p:sldId id="514" r:id="rId24"/>
    <p:sldId id="515" r:id="rId25"/>
    <p:sldId id="516" r:id="rId26"/>
    <p:sldId id="517" r:id="rId27"/>
    <p:sldId id="528" r:id="rId28"/>
    <p:sldId id="529" r:id="rId29"/>
    <p:sldId id="546" r:id="rId30"/>
    <p:sldId id="545" r:id="rId31"/>
    <p:sldId id="487" r:id="rId32"/>
    <p:sldId id="544" r:id="rId33"/>
    <p:sldId id="518" r:id="rId34"/>
    <p:sldId id="519" r:id="rId35"/>
    <p:sldId id="542" r:id="rId36"/>
    <p:sldId id="530" r:id="rId37"/>
    <p:sldId id="523" r:id="rId38"/>
    <p:sldId id="524" r:id="rId39"/>
    <p:sldId id="522" r:id="rId40"/>
    <p:sldId id="543" r:id="rId41"/>
    <p:sldId id="550" r:id="rId42"/>
    <p:sldId id="533" r:id="rId43"/>
    <p:sldId id="547" r:id="rId44"/>
    <p:sldId id="534" r:id="rId45"/>
    <p:sldId id="435" r:id="rId46"/>
    <p:sldId id="358" r:id="rId47"/>
    <p:sldId id="536" r:id="rId48"/>
  </p:sldIdLst>
  <p:sldSz cx="9144000" cy="6858000" type="screen4x3"/>
  <p:notesSz cx="9926638" cy="679767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D7BD1DA9-67D8-4CA0-8023-13253EEFB848}">
          <p14:sldIdLst>
            <p14:sldId id="495"/>
            <p14:sldId id="498"/>
            <p14:sldId id="497"/>
            <p14:sldId id="501"/>
            <p14:sldId id="505"/>
            <p14:sldId id="555"/>
          </p14:sldIdLst>
        </p14:section>
        <p14:section name="Genomgång av FREDA Farlighet" id="{E71318AF-1B65-4440-A356-548D37468877}">
          <p14:sldIdLst>
            <p14:sldId id="500"/>
            <p14:sldId id="506"/>
            <p14:sldId id="507"/>
            <p14:sldId id="508"/>
            <p14:sldId id="509"/>
            <p14:sldId id="510"/>
            <p14:sldId id="511"/>
            <p14:sldId id="512"/>
            <p14:sldId id="513"/>
            <p14:sldId id="549"/>
            <p14:sldId id="520"/>
            <p14:sldId id="552"/>
            <p14:sldId id="553"/>
            <p14:sldId id="554"/>
            <p14:sldId id="548"/>
          </p14:sldIdLst>
        </p14:section>
        <p14:section name="Säkerhetsplanering" id="{FAFC8478-69A0-4948-90EE-0AF5342F87A5}">
          <p14:sldIdLst>
            <p14:sldId id="526"/>
            <p14:sldId id="514"/>
            <p14:sldId id="515"/>
            <p14:sldId id="516"/>
            <p14:sldId id="517"/>
            <p14:sldId id="528"/>
            <p14:sldId id="529"/>
            <p14:sldId id="546"/>
            <p14:sldId id="545"/>
            <p14:sldId id="487"/>
          </p14:sldIdLst>
        </p14:section>
        <p14:section name="Riskbedömning" id="{FE2CDA8D-8695-4592-8433-0591E4CBBA18}">
          <p14:sldIdLst>
            <p14:sldId id="544"/>
            <p14:sldId id="518"/>
            <p14:sldId id="519"/>
            <p14:sldId id="542"/>
            <p14:sldId id="530"/>
            <p14:sldId id="523"/>
            <p14:sldId id="524"/>
            <p14:sldId id="522"/>
          </p14:sldIdLst>
        </p14:section>
        <p14:section name="Säkerhetsplanering" id="{9D856782-6D8F-4C96-8D9B-E8CB88C5A3D4}">
          <p14:sldIdLst>
            <p14:sldId id="543"/>
            <p14:sldId id="550"/>
            <p14:sldId id="533"/>
            <p14:sldId id="547"/>
            <p14:sldId id="534"/>
            <p14:sldId id="435"/>
            <p14:sldId id="358"/>
            <p14:sldId id="536"/>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70985" autoAdjust="0"/>
  </p:normalViewPr>
  <p:slideViewPr>
    <p:cSldViewPr snapToGrid="0" showGuides="1">
      <p:cViewPr varScale="1">
        <p:scale>
          <a:sx n="79" d="100"/>
          <a:sy n="79" d="100"/>
        </p:scale>
        <p:origin x="1446" y="78"/>
      </p:cViewPr>
      <p:guideLst>
        <p:guide orient="horz" pos="2160"/>
        <p:guide pos="2880"/>
      </p:guideLst>
    </p:cSldViewPr>
  </p:slideViewPr>
  <p:outlineViewPr>
    <p:cViewPr>
      <p:scale>
        <a:sx n="33" d="100"/>
        <a:sy n="33" d="100"/>
      </p:scale>
      <p:origin x="0" y="-30464"/>
    </p:cViewPr>
  </p:outlineViewPr>
  <p:notesTextViewPr>
    <p:cViewPr>
      <p:scale>
        <a:sx n="1" d="1"/>
        <a:sy n="1" d="1"/>
      </p:scale>
      <p:origin x="0" y="0"/>
    </p:cViewPr>
  </p:notesTextViewPr>
  <p:sorterViewPr>
    <p:cViewPr varScale="1">
      <p:scale>
        <a:sx n="1" d="1"/>
        <a:sy n="1" d="1"/>
      </p:scale>
      <p:origin x="0" y="-4176"/>
    </p:cViewPr>
  </p:sorterViewPr>
  <p:notesViewPr>
    <p:cSldViewPr snapToGrid="0">
      <p:cViewPr varScale="1">
        <p:scale>
          <a:sx n="67" d="100"/>
          <a:sy n="67" d="100"/>
        </p:scale>
        <p:origin x="2203"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3606CD87-EC5B-40FD-825B-E44967BF79A4}"/>
              </a:ext>
            </a:extLst>
          </p:cNvPr>
          <p:cNvSpPr>
            <a:spLocks noGrp="1"/>
          </p:cNvSpPr>
          <p:nvPr>
            <p:ph type="hdr" sz="quarter"/>
          </p:nvPr>
        </p:nvSpPr>
        <p:spPr>
          <a:xfrm>
            <a:off x="0" y="1"/>
            <a:ext cx="4302126" cy="341313"/>
          </a:xfrm>
          <a:prstGeom prst="rect">
            <a:avLst/>
          </a:prstGeom>
        </p:spPr>
        <p:txBody>
          <a:bodyPr vert="horz" lIns="91440" tIns="45720" rIns="91440" bIns="45720" rtlCol="0"/>
          <a:lstStyle>
            <a:lvl1pPr algn="l">
              <a:defRPr sz="1200"/>
            </a:lvl1pPr>
          </a:lstStyle>
          <a:p>
            <a:endParaRPr lang="sv-SE"/>
          </a:p>
        </p:txBody>
      </p:sp>
      <p:sp>
        <p:nvSpPr>
          <p:cNvPr id="4" name="Platshållare för sidfot 3">
            <a:extLst>
              <a:ext uri="{FF2B5EF4-FFF2-40B4-BE49-F238E27FC236}">
                <a16:creationId xmlns:a16="http://schemas.microsoft.com/office/drawing/2014/main" id="{D5E7CCE8-D5E0-4A4E-AAEB-3A705F2D37CD}"/>
              </a:ext>
            </a:extLst>
          </p:cNvPr>
          <p:cNvSpPr>
            <a:spLocks noGrp="1"/>
          </p:cNvSpPr>
          <p:nvPr>
            <p:ph type="ftr" sz="quarter" idx="2"/>
          </p:nvPr>
        </p:nvSpPr>
        <p:spPr>
          <a:xfrm>
            <a:off x="0" y="6456363"/>
            <a:ext cx="4302126" cy="34131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1EC136-9909-4941-AB36-41D2ADBD8F45}"/>
              </a:ext>
            </a:extLst>
          </p:cNvPr>
          <p:cNvSpPr>
            <a:spLocks noGrp="1"/>
          </p:cNvSpPr>
          <p:nvPr>
            <p:ph type="sldNum" sz="quarter" idx="3"/>
          </p:nvPr>
        </p:nvSpPr>
        <p:spPr>
          <a:xfrm>
            <a:off x="5622925" y="6456363"/>
            <a:ext cx="4302126" cy="341312"/>
          </a:xfrm>
          <a:prstGeom prst="rect">
            <a:avLst/>
          </a:prstGeom>
        </p:spPr>
        <p:txBody>
          <a:bodyPr vert="horz" lIns="91440" tIns="45720" rIns="91440" bIns="45720" rtlCol="0" anchor="b"/>
          <a:lstStyle>
            <a:lvl1pPr algn="r">
              <a:defRPr sz="1200"/>
            </a:lvl1pPr>
          </a:lstStyle>
          <a:p>
            <a:fld id="{BC13E04F-200C-49EF-9767-9288151A0A95}" type="slidenum">
              <a:rPr lang="sv-SE" smtClean="0"/>
              <a:t>‹#›</a:t>
            </a:fld>
            <a:endParaRPr lang="sv-SE"/>
          </a:p>
        </p:txBody>
      </p:sp>
    </p:spTree>
    <p:extLst>
      <p:ext uri="{BB962C8B-B14F-4D97-AF65-F5344CB8AC3E}">
        <p14:creationId xmlns:p14="http://schemas.microsoft.com/office/powerpoint/2010/main" val="2780775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2"/>
            <a:ext cx="4301543" cy="341064"/>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5622799" y="2"/>
            <a:ext cx="4301543" cy="341064"/>
          </a:xfrm>
          <a:prstGeom prst="rect">
            <a:avLst/>
          </a:prstGeom>
        </p:spPr>
        <p:txBody>
          <a:bodyPr vert="horz" lIns="91440" tIns="45720" rIns="91440" bIns="45720" rtlCol="0"/>
          <a:lstStyle>
            <a:lvl1pPr algn="r">
              <a:defRPr sz="1200"/>
            </a:lvl1pPr>
          </a:lstStyle>
          <a:p>
            <a:fld id="{BFEC4200-86A7-493C-9C94-4BBDC7ED01C7}" type="datetimeFigureOut">
              <a:rPr lang="sv-SE" smtClean="0"/>
              <a:t>2023-10-17</a:t>
            </a:fld>
            <a:endParaRPr lang="sv-SE"/>
          </a:p>
        </p:txBody>
      </p:sp>
      <p:sp>
        <p:nvSpPr>
          <p:cNvPr id="4" name="Platshållare för bildobjekt 3"/>
          <p:cNvSpPr>
            <a:spLocks noGrp="1" noRot="1" noChangeAspect="1"/>
          </p:cNvSpPr>
          <p:nvPr>
            <p:ph type="sldImg" idx="2"/>
          </p:nvPr>
        </p:nvSpPr>
        <p:spPr>
          <a:xfrm>
            <a:off x="3433763" y="849313"/>
            <a:ext cx="3059112" cy="229393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992665" y="3271381"/>
            <a:ext cx="7941310" cy="3084276"/>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6456613"/>
            <a:ext cx="4301543" cy="341063"/>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5622799" y="6456613"/>
            <a:ext cx="4301543" cy="341063"/>
          </a:xfrm>
          <a:prstGeom prst="rect">
            <a:avLst/>
          </a:prstGeom>
        </p:spPr>
        <p:txBody>
          <a:bodyPr vert="horz" lIns="91440" tIns="45720" rIns="91440" bIns="45720" rtlCol="0" anchor="b"/>
          <a:lstStyle>
            <a:lvl1pPr algn="r">
              <a:defRPr sz="1200"/>
            </a:lvl1pPr>
          </a:lstStyle>
          <a:p>
            <a:fld id="{CB67DB8B-FF51-432C-8DF9-E84D8974F961}" type="slidenum">
              <a:rPr lang="sv-SE" smtClean="0"/>
              <a:t>‹#›</a:t>
            </a:fld>
            <a:endParaRPr lang="sv-SE"/>
          </a:p>
        </p:txBody>
      </p:sp>
    </p:spTree>
    <p:extLst>
      <p:ext uri="{BB962C8B-B14F-4D97-AF65-F5344CB8AC3E}">
        <p14:creationId xmlns:p14="http://schemas.microsoft.com/office/powerpoint/2010/main" val="3816675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view.officeapps.live.com/op/view.aspx?src=https%3A%2F%2Fwww.nck.uu.se%2FdigitalAssets%2F781%2Fc_781642-l_3-k_katarina_-sakerhetsplanering_2_farlighet.docx&amp;wdOrigin=BROWSELINK"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ocialstyrelsen.se/globalassets/sharepoint-dokument/artikelkatalog/ovrigt/2022-1-7738.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B67DB8B-FF51-432C-8DF9-E84D8974F961}" type="slidenum">
              <a:rPr lang="sv-SE" smtClean="0"/>
              <a:t>1</a:t>
            </a:fld>
            <a:endParaRPr lang="sv-SE"/>
          </a:p>
        </p:txBody>
      </p:sp>
    </p:spTree>
    <p:extLst>
      <p:ext uri="{BB962C8B-B14F-4D97-AF65-F5344CB8AC3E}">
        <p14:creationId xmlns:p14="http://schemas.microsoft.com/office/powerpoint/2010/main" val="2494460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200" b="1" kern="1200" dirty="0">
                <a:solidFill>
                  <a:schemeClr val="tx1"/>
                </a:solidFill>
                <a:effectLst/>
                <a:latin typeface="+mn-lt"/>
                <a:ea typeface="+mn-ea"/>
                <a:cs typeface="+mn-cs"/>
              </a:rPr>
              <a:t>Ja och nej-svar. Antalet ja-svar adderas och räknas ihop. Vissa ja-svar ger fler poäng än andra:</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Vissa ja-svar ger högre poäng och det beror på att innehållet i dessa frågor enligt forskning är särskilt relevant vad gäller ökad fara.  </a:t>
            </a:r>
          </a:p>
          <a:p>
            <a:r>
              <a:rPr lang="sv-SE" sz="1400" kern="1200" dirty="0">
                <a:solidFill>
                  <a:srgbClr val="FF0000"/>
                </a:solidFill>
                <a:effectLst/>
                <a:latin typeface="+mn-lt"/>
                <a:ea typeface="+mn-ea"/>
                <a:cs typeface="+mn-cs"/>
              </a:rPr>
              <a:t> </a:t>
            </a:r>
          </a:p>
          <a:p>
            <a:r>
              <a:rPr lang="sv-SE" sz="1400" u="sng" kern="1200" dirty="0">
                <a:solidFill>
                  <a:srgbClr val="FF0000"/>
                </a:solidFill>
                <a:effectLst/>
                <a:latin typeface="+mn-lt"/>
                <a:ea typeface="+mn-ea"/>
                <a:cs typeface="+mn-cs"/>
              </a:rPr>
              <a:t>Gå igenom Farlighetsbedömningen och de olika frågornas poäng (tilläggspoäng)</a:t>
            </a:r>
            <a:endParaRPr lang="sv-SE" sz="1400" kern="1200" dirty="0">
              <a:solidFill>
                <a:srgbClr val="FF0000"/>
              </a:solidFill>
              <a:effectLst/>
              <a:latin typeface="+mn-lt"/>
              <a:ea typeface="+mn-ea"/>
              <a:cs typeface="+mn-cs"/>
            </a:endParaRPr>
          </a:p>
          <a:p>
            <a:r>
              <a:rPr lang="sv-SE" sz="1200" kern="1200" dirty="0">
                <a:solidFill>
                  <a:schemeClr val="tx1"/>
                </a:solidFill>
                <a:effectLst/>
                <a:latin typeface="+mn-lt"/>
                <a:ea typeface="+mn-ea"/>
                <a:cs typeface="+mn-cs"/>
              </a:rPr>
              <a:t>Om man tittar på sidan 33, ska man först lägga ihop antalet ja-svar från fråga 1 till fråga 19, fråga 20 tar man inte med.</a:t>
            </a:r>
          </a:p>
          <a:p>
            <a:r>
              <a:rPr lang="sv-SE" sz="1200" kern="1200" dirty="0">
                <a:solidFill>
                  <a:schemeClr val="tx1"/>
                </a:solidFill>
                <a:effectLst/>
                <a:latin typeface="+mn-lt"/>
                <a:ea typeface="+mn-ea"/>
                <a:cs typeface="+mn-cs"/>
              </a:rPr>
              <a:t>Sedan tilläggspoäng…</a:t>
            </a:r>
          </a:p>
          <a:p>
            <a:r>
              <a:rPr lang="sv-SE" sz="1200" kern="1200" dirty="0">
                <a:solidFill>
                  <a:schemeClr val="tx1"/>
                </a:solidFill>
                <a:effectLst/>
                <a:latin typeface="+mn-lt"/>
                <a:ea typeface="+mn-ea"/>
                <a:cs typeface="+mn-cs"/>
              </a:rPr>
              <a:t> </a:t>
            </a:r>
          </a:p>
          <a:p>
            <a:pPr lvl="0"/>
            <a:r>
              <a:rPr lang="sv-SE" sz="1200" b="1" kern="1200" dirty="0">
                <a:solidFill>
                  <a:schemeClr val="tx1"/>
                </a:solidFill>
                <a:effectLst/>
                <a:latin typeface="+mn-lt"/>
                <a:ea typeface="+mn-ea"/>
                <a:cs typeface="+mn-cs"/>
              </a:rPr>
              <a:t>En farlighetsnivå räknas ut genom poängberäkning, utifrån farlighetsnivå ges rekommendationer för säkerhetsplanering: </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 här rekommendationerna ska ses som en riktlinje för den fara en person kan vara utsatt för.</a:t>
            </a:r>
          </a:p>
          <a:p>
            <a:r>
              <a:rPr lang="sv-SE" sz="1200" kern="1200" dirty="0">
                <a:solidFill>
                  <a:schemeClr val="tx1"/>
                </a:solidFill>
                <a:effectLst/>
                <a:latin typeface="+mn-lt"/>
                <a:ea typeface="+mn-ea"/>
                <a:cs typeface="+mn-cs"/>
              </a:rPr>
              <a:t> </a:t>
            </a:r>
          </a:p>
          <a:p>
            <a:pPr lvl="0"/>
            <a:r>
              <a:rPr lang="sv-SE" sz="1200" b="1" kern="1200" dirty="0">
                <a:solidFill>
                  <a:schemeClr val="tx1"/>
                </a:solidFill>
                <a:effectLst/>
                <a:latin typeface="+mn-lt"/>
                <a:ea typeface="+mn-ea"/>
                <a:cs typeface="+mn-cs"/>
              </a:rPr>
              <a:t>Frågorna ska ställas som de är, får inte ändras! Men samtal ska ske utöver frågorna:</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För att poängberäkningen ska bli rätt, speciella poäng är ju beräknade för var fråga och då är det viktigt att ställa alla frågor och ställa dem som de är skrivna (även om man t.ex. kan tycka det är överdrivet att fråga om vapen). Sedan kan man i samtalet, utöver frågorna, ställa frågor och diskutera kring det man anser är relevant.</a:t>
            </a:r>
          </a:p>
          <a:p>
            <a:endParaRPr lang="sv-SE" dirty="0"/>
          </a:p>
        </p:txBody>
      </p:sp>
      <p:sp>
        <p:nvSpPr>
          <p:cNvPr id="4" name="Platshållare för bildnummer 3"/>
          <p:cNvSpPr>
            <a:spLocks noGrp="1"/>
          </p:cNvSpPr>
          <p:nvPr>
            <p:ph type="sldNum" sz="quarter" idx="10"/>
          </p:nvPr>
        </p:nvSpPr>
        <p:spPr/>
        <p:txBody>
          <a:bodyPr/>
          <a:lstStyle/>
          <a:p>
            <a:fld id="{CB67DB8B-FF51-432C-8DF9-E84D8974F961}" type="slidenum">
              <a:rPr lang="sv-SE" smtClean="0"/>
              <a:t>10</a:t>
            </a:fld>
            <a:endParaRPr lang="sv-SE"/>
          </a:p>
        </p:txBody>
      </p:sp>
    </p:spTree>
    <p:extLst>
      <p:ext uri="{BB962C8B-B14F-4D97-AF65-F5344CB8AC3E}">
        <p14:creationId xmlns:p14="http://schemas.microsoft.com/office/powerpoint/2010/main" val="2361378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Alla utredningar behöver kompletteras med annan relevant information.</a:t>
            </a:r>
          </a:p>
          <a:p>
            <a:endParaRPr lang="sv-SE" dirty="0"/>
          </a:p>
          <a:p>
            <a:r>
              <a:rPr lang="sv-SE" dirty="0"/>
              <a:t>I samband med intervjun kan du berätta om de olika möjligheter till handlingsutrymme</a:t>
            </a:r>
          </a:p>
          <a:p>
            <a:r>
              <a:rPr lang="sv-SE" dirty="0"/>
              <a:t>FREDA farlighet kan även ligga som diskussionsunderlag för säkerhetsplaneringen, speciellt om den utsattas bedömning inte överensstämmer med FREDA farlighets resultat.</a:t>
            </a:r>
          </a:p>
          <a:p>
            <a:endParaRPr lang="sv-SE" dirty="0"/>
          </a:p>
          <a:p>
            <a:r>
              <a:rPr lang="sv-SE" dirty="0"/>
              <a:t>Det finns ju risk att den utsatta underskattar sin utsatthet, t.ex. kan barn vara en anledning till detta, i rädsla kanske för ev. omhändertagande</a:t>
            </a:r>
          </a:p>
        </p:txBody>
      </p:sp>
      <p:sp>
        <p:nvSpPr>
          <p:cNvPr id="4" name="Platshållare för bildnummer 3"/>
          <p:cNvSpPr>
            <a:spLocks noGrp="1"/>
          </p:cNvSpPr>
          <p:nvPr>
            <p:ph type="sldNum" sz="quarter" idx="10"/>
          </p:nvPr>
        </p:nvSpPr>
        <p:spPr/>
        <p:txBody>
          <a:bodyPr/>
          <a:lstStyle/>
          <a:p>
            <a:fld id="{CB67DB8B-FF51-432C-8DF9-E84D8974F961}" type="slidenum">
              <a:rPr lang="sv-SE" smtClean="0"/>
              <a:t>11</a:t>
            </a:fld>
            <a:endParaRPr lang="sv-SE"/>
          </a:p>
        </p:txBody>
      </p:sp>
    </p:spTree>
    <p:extLst>
      <p:ext uri="{BB962C8B-B14F-4D97-AF65-F5344CB8AC3E}">
        <p14:creationId xmlns:p14="http://schemas.microsoft.com/office/powerpoint/2010/main" val="1385248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B67DB8B-FF51-432C-8DF9-E84D8974F961}" type="slidenum">
              <a:rPr lang="sv-SE" smtClean="0"/>
              <a:t>12</a:t>
            </a:fld>
            <a:endParaRPr lang="sv-SE"/>
          </a:p>
        </p:txBody>
      </p:sp>
    </p:spTree>
    <p:extLst>
      <p:ext uri="{BB962C8B-B14F-4D97-AF65-F5344CB8AC3E}">
        <p14:creationId xmlns:p14="http://schemas.microsoft.com/office/powerpoint/2010/main" val="3529844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Materialet ett ursprung från USA, skjutvapen inte lika vanligt i Sverige. Skjutvapen ger höga poäng.</a:t>
            </a:r>
          </a:p>
          <a:p>
            <a:r>
              <a:rPr lang="sv-SE" dirty="0"/>
              <a:t>Dödligt vapen tex kniv, föremål</a:t>
            </a:r>
          </a:p>
          <a:p>
            <a:endParaRPr lang="sv-SE" dirty="0"/>
          </a:p>
        </p:txBody>
      </p:sp>
      <p:sp>
        <p:nvSpPr>
          <p:cNvPr id="4" name="Platshållare för bildnummer 3"/>
          <p:cNvSpPr>
            <a:spLocks noGrp="1"/>
          </p:cNvSpPr>
          <p:nvPr>
            <p:ph type="sldNum" sz="quarter" idx="5"/>
          </p:nvPr>
        </p:nvSpPr>
        <p:spPr/>
        <p:txBody>
          <a:bodyPr/>
          <a:lstStyle/>
          <a:p>
            <a:fld id="{CB67DB8B-FF51-432C-8DF9-E84D8974F961}" type="slidenum">
              <a:rPr lang="sv-SE" smtClean="0"/>
              <a:t>13</a:t>
            </a:fld>
            <a:endParaRPr lang="sv-SE"/>
          </a:p>
        </p:txBody>
      </p:sp>
    </p:spTree>
    <p:extLst>
      <p:ext uri="{BB962C8B-B14F-4D97-AF65-F5344CB8AC3E}">
        <p14:creationId xmlns:p14="http://schemas.microsoft.com/office/powerpoint/2010/main" val="1049163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B67DB8B-FF51-432C-8DF9-E84D8974F961}" type="slidenum">
              <a:rPr lang="sv-SE" smtClean="0"/>
              <a:t>14</a:t>
            </a:fld>
            <a:endParaRPr lang="sv-SE"/>
          </a:p>
        </p:txBody>
      </p:sp>
    </p:spTree>
    <p:extLst>
      <p:ext uri="{BB962C8B-B14F-4D97-AF65-F5344CB8AC3E}">
        <p14:creationId xmlns:p14="http://schemas.microsoft.com/office/powerpoint/2010/main" val="1175184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B67DB8B-FF51-432C-8DF9-E84D8974F961}" type="slidenum">
              <a:rPr lang="sv-SE" smtClean="0"/>
              <a:t>15</a:t>
            </a:fld>
            <a:endParaRPr lang="sv-SE"/>
          </a:p>
        </p:txBody>
      </p:sp>
    </p:spTree>
    <p:extLst>
      <p:ext uri="{BB962C8B-B14F-4D97-AF65-F5344CB8AC3E}">
        <p14:creationId xmlns:p14="http://schemas.microsoft.com/office/powerpoint/2010/main" val="866891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B67DB8B-FF51-432C-8DF9-E84D8974F961}" type="slidenum">
              <a:rPr lang="sv-SE" smtClean="0"/>
              <a:t>16</a:t>
            </a:fld>
            <a:endParaRPr lang="sv-SE"/>
          </a:p>
        </p:txBody>
      </p:sp>
    </p:spTree>
    <p:extLst>
      <p:ext uri="{BB962C8B-B14F-4D97-AF65-F5344CB8AC3E}">
        <p14:creationId xmlns:p14="http://schemas.microsoft.com/office/powerpoint/2010/main" val="2785467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992665" y="3271381"/>
            <a:ext cx="7941310" cy="308427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Gruppindelning två och två.</a:t>
            </a:r>
          </a:p>
          <a:p>
            <a:endParaRPr lang="sv-SE" sz="1200" b="1"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CB67DB8B-FF51-432C-8DF9-E84D8974F961}" type="slidenum">
              <a:rPr lang="sv-SE" smtClean="0"/>
              <a:t>17</a:t>
            </a:fld>
            <a:endParaRPr lang="sv-SE"/>
          </a:p>
        </p:txBody>
      </p:sp>
    </p:spTree>
    <p:extLst>
      <p:ext uri="{BB962C8B-B14F-4D97-AF65-F5344CB8AC3E}">
        <p14:creationId xmlns:p14="http://schemas.microsoft.com/office/powerpoint/2010/main" val="1199506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B67DB8B-FF51-432C-8DF9-E84D8974F961}" type="slidenum">
              <a:rPr lang="sv-SE" smtClean="0"/>
              <a:t>18</a:t>
            </a:fld>
            <a:endParaRPr lang="sv-SE"/>
          </a:p>
        </p:txBody>
      </p:sp>
    </p:spTree>
    <p:extLst>
      <p:ext uri="{BB962C8B-B14F-4D97-AF65-F5344CB8AC3E}">
        <p14:creationId xmlns:p14="http://schemas.microsoft.com/office/powerpoint/2010/main" val="108081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B67DB8B-FF51-432C-8DF9-E84D8974F961}" type="slidenum">
              <a:rPr lang="sv-SE" smtClean="0"/>
              <a:t>19</a:t>
            </a:fld>
            <a:endParaRPr lang="sv-SE"/>
          </a:p>
        </p:txBody>
      </p:sp>
    </p:spTree>
    <p:extLst>
      <p:ext uri="{BB962C8B-B14F-4D97-AF65-F5344CB8AC3E}">
        <p14:creationId xmlns:p14="http://schemas.microsoft.com/office/powerpoint/2010/main" val="143519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Betona att riskbedömningen är en uppskattning, </a:t>
            </a:r>
            <a:br>
              <a:rPr lang="sv-SE" sz="1200" dirty="0"/>
            </a:br>
            <a:r>
              <a:rPr lang="sv-SE" sz="1200" dirty="0"/>
              <a:t>Att en riskbedömning aldrig kan ge en ”sann bild” utan enbart en </a:t>
            </a:r>
            <a:r>
              <a:rPr lang="sv-SE" sz="1200" i="1" dirty="0"/>
              <a:t>kvalificerad uppskattning </a:t>
            </a:r>
            <a:r>
              <a:rPr lang="sv-SE" sz="1200" dirty="0"/>
              <a:t>av en risk.</a:t>
            </a:r>
          </a:p>
          <a:p>
            <a:r>
              <a:rPr lang="sv-SE" sz="1200" dirty="0"/>
              <a:t>Att det dessutom är en färskvara.</a:t>
            </a:r>
            <a:endParaRPr lang="sv-SE" dirty="0"/>
          </a:p>
        </p:txBody>
      </p:sp>
      <p:sp>
        <p:nvSpPr>
          <p:cNvPr id="4" name="Platshållare för bildnummer 3"/>
          <p:cNvSpPr>
            <a:spLocks noGrp="1"/>
          </p:cNvSpPr>
          <p:nvPr>
            <p:ph type="sldNum" sz="quarter" idx="10"/>
          </p:nvPr>
        </p:nvSpPr>
        <p:spPr/>
        <p:txBody>
          <a:bodyPr/>
          <a:lstStyle/>
          <a:p>
            <a:fld id="{CB67DB8B-FF51-432C-8DF9-E84D8974F961}" type="slidenum">
              <a:rPr lang="sv-SE" smtClean="0"/>
              <a:t>2</a:t>
            </a:fld>
            <a:endParaRPr lang="sv-SE"/>
          </a:p>
        </p:txBody>
      </p:sp>
    </p:spTree>
    <p:extLst>
      <p:ext uri="{BB962C8B-B14F-4D97-AF65-F5344CB8AC3E}">
        <p14:creationId xmlns:p14="http://schemas.microsoft.com/office/powerpoint/2010/main" val="1899485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resultat utgår från Berit Svahn Andersen, Härryda kommun, som har skrivit den utredningen som kan delas ut på slutet.</a:t>
            </a:r>
          </a:p>
          <a:p>
            <a:endParaRPr lang="sv-SE" dirty="0"/>
          </a:p>
          <a:p>
            <a:r>
              <a:rPr lang="sv-SE" dirty="0"/>
              <a:t>Självklart ska detta enbart ses som ett exempel och bedömningen kan vara mycket olika från utredare till utredare då vi läser in olika saker i det som står samt här har friheten att fantisera ihop det som står ”mellan raderna”.</a:t>
            </a:r>
          </a:p>
          <a:p>
            <a:endParaRPr lang="sv-SE" dirty="0"/>
          </a:p>
          <a:p>
            <a:r>
              <a:rPr lang="sv-SE" dirty="0"/>
              <a:t>Kerstin som gjorde den som kvinnojourskvinna fick totalt 29 vilket ger samma farlighetsnivå men  mellan 18 och 37 som </a:t>
            </a:r>
            <a:r>
              <a:rPr lang="sv-SE" dirty="0" err="1"/>
              <a:t>ätr</a:t>
            </a:r>
            <a:r>
              <a:rPr lang="sv-SE" dirty="0"/>
              <a:t> det högsta.</a:t>
            </a:r>
          </a:p>
          <a:p>
            <a:r>
              <a:rPr lang="sv-SE" dirty="0"/>
              <a:t>Här säger kerstin att hon blev förvånad för hon läste inte in en så hög farlighet.</a:t>
            </a:r>
          </a:p>
          <a:p>
            <a:endParaRPr lang="sv-SE" dirty="0"/>
          </a:p>
          <a:p>
            <a:endParaRPr lang="sv-SE" dirty="0"/>
          </a:p>
        </p:txBody>
      </p:sp>
      <p:sp>
        <p:nvSpPr>
          <p:cNvPr id="4" name="Platshållare för bildnummer 3"/>
          <p:cNvSpPr>
            <a:spLocks noGrp="1"/>
          </p:cNvSpPr>
          <p:nvPr>
            <p:ph type="sldNum" sz="quarter" idx="5"/>
          </p:nvPr>
        </p:nvSpPr>
        <p:spPr/>
        <p:txBody>
          <a:bodyPr/>
          <a:lstStyle/>
          <a:p>
            <a:fld id="{CB67DB8B-FF51-432C-8DF9-E84D8974F961}" type="slidenum">
              <a:rPr lang="sv-SE" smtClean="0"/>
              <a:t>20</a:t>
            </a:fld>
            <a:endParaRPr lang="sv-SE"/>
          </a:p>
        </p:txBody>
      </p:sp>
    </p:spTree>
    <p:extLst>
      <p:ext uri="{BB962C8B-B14F-4D97-AF65-F5344CB8AC3E}">
        <p14:creationId xmlns:p14="http://schemas.microsoft.com/office/powerpoint/2010/main" val="348188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287" rtl="0" eaLnBrk="1" fontAlgn="auto" latinLnBrk="0" hangingPunct="1">
              <a:lnSpc>
                <a:spcPct val="100000"/>
              </a:lnSpc>
              <a:spcBef>
                <a:spcPts val="0"/>
              </a:spcBef>
              <a:spcAft>
                <a:spcPts val="0"/>
              </a:spcAft>
              <a:buClrTx/>
              <a:buSzTx/>
              <a:buFontTx/>
              <a:buNone/>
              <a:tabLst/>
              <a:defRPr/>
            </a:pPr>
            <a:r>
              <a:rPr lang="sv-SE" dirty="0"/>
              <a:t>Vad tog ni upp för punkter?</a:t>
            </a:r>
          </a:p>
          <a:p>
            <a:pPr marL="0" marR="0" lvl="0" indent="0" algn="l" defTabSz="914287" rtl="0" eaLnBrk="1" fontAlgn="auto" latinLnBrk="0" hangingPunct="1">
              <a:lnSpc>
                <a:spcPct val="100000"/>
              </a:lnSpc>
              <a:spcBef>
                <a:spcPts val="0"/>
              </a:spcBef>
              <a:spcAft>
                <a:spcPts val="0"/>
              </a:spcAft>
              <a:buClrTx/>
              <a:buSzTx/>
              <a:buFontTx/>
              <a:buNone/>
              <a:tabLst/>
              <a:defRPr/>
            </a:pPr>
            <a:r>
              <a:rPr lang="sv-SE" dirty="0"/>
              <a:t>Hur tänkte ni kring barnen?</a:t>
            </a:r>
          </a:p>
          <a:p>
            <a:pPr marL="0" marR="0" lvl="0" indent="0" algn="l" defTabSz="914287" rtl="0" eaLnBrk="1" fontAlgn="auto" latinLnBrk="0" hangingPunct="1">
              <a:lnSpc>
                <a:spcPct val="100000"/>
              </a:lnSpc>
              <a:spcBef>
                <a:spcPts val="0"/>
              </a:spcBef>
              <a:spcAft>
                <a:spcPts val="0"/>
              </a:spcAft>
              <a:buClrTx/>
              <a:buSzTx/>
              <a:buFontTx/>
              <a:buNone/>
              <a:tabLst/>
              <a:defRPr/>
            </a:pPr>
            <a:r>
              <a:rPr lang="sv-SE" dirty="0"/>
              <a:t>Hur upplevde ni att göra FREDA Farlighet?</a:t>
            </a:r>
          </a:p>
          <a:p>
            <a:endParaRPr lang="sv-SE" dirty="0"/>
          </a:p>
        </p:txBody>
      </p:sp>
      <p:sp>
        <p:nvSpPr>
          <p:cNvPr id="4" name="Platshållare för bildnummer 3"/>
          <p:cNvSpPr>
            <a:spLocks noGrp="1"/>
          </p:cNvSpPr>
          <p:nvPr>
            <p:ph type="sldNum" sz="quarter" idx="10"/>
          </p:nvPr>
        </p:nvSpPr>
        <p:spPr/>
        <p:txBody>
          <a:bodyPr/>
          <a:lstStyle/>
          <a:p>
            <a:fld id="{CB67DB8B-FF51-432C-8DF9-E84D8974F961}" type="slidenum">
              <a:rPr lang="sv-SE" smtClean="0"/>
              <a:t>21</a:t>
            </a:fld>
            <a:endParaRPr lang="sv-SE"/>
          </a:p>
        </p:txBody>
      </p:sp>
    </p:spTree>
    <p:extLst>
      <p:ext uri="{BB962C8B-B14F-4D97-AF65-F5344CB8AC3E}">
        <p14:creationId xmlns:p14="http://schemas.microsoft.com/office/powerpoint/2010/main" val="1582350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Socialtjänstens handläggning när det gäller våldsutsatta behöver präglas av ett säkerhetstänkande. Det gäller såväl valet av mötesplats för samtalet med den våldsutsatta som hanteringen av dokument och datasystem. </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Om den våldsutsatta har en funktionsnedsättning kan man behöva vara särskilt uppmärksam på speciella svårigheter, exempelvis när det handlar om att reagera snabbt vid hotfulla situationer, orientera sig, slå larm eller fly. Beroende av till exempel färdtjänst kan också medföra att den våldsutsatta kan ha svårt att ta sig hemifrån vid en akut situation. </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Sid 140 VÅLD</a:t>
            </a:r>
          </a:p>
          <a:p>
            <a:r>
              <a:rPr lang="sv-SE" dirty="0"/>
              <a:t>Socialtjänstens handläggning när det gäller våldsutsatta behöver präglas av ett säkerhetstänkande. Det är viktigt att socialtjänsten har ett arbetssätt som exempelvis underlättar den våldsutsattas kontakt med socialtjänsten. Säkerheten behöver beaktas när det gäller exempelvis valet av mötesplats för samtalet med den våldsutsatta och hanteringen av dokument och datasystem. </a:t>
            </a:r>
          </a:p>
          <a:p>
            <a:r>
              <a:rPr lang="sv-SE" dirty="0"/>
              <a:t>Om den våldsutsatta har en funktionsnedsättning kan man behöva vara särskilt uppmärksam på speciella svårigheter, till exempel att reagera snabbt vid hotfulla situationer, orientera sig, slå larm eller fly. Är den våldsutsatta beroende av exempelvis färdtjänst kan det medföra att hen har svårt att ta sig hemifrån i en akut situation. Om den våldsutsatta lever i en hederskontext är det viktigt att beakta att våldet i regel stöds av ett kollektiv. Det innebär att faran inte bara utgår från en enskild våldsutövare och inte nödvändigtvis är begränsat till ett visst geografiskt område. </a:t>
            </a:r>
          </a:p>
          <a:p>
            <a:r>
              <a:rPr lang="sv-SE" dirty="0"/>
              <a:t>Det är vidare viktigt att beakta att användningen av exempelvis teknik och sociala medier, innebär ökade möjligheter för våldsutövaren att söka upp den våldsutsatta. </a:t>
            </a:r>
          </a:p>
        </p:txBody>
      </p:sp>
      <p:sp>
        <p:nvSpPr>
          <p:cNvPr id="4" name="Platshållare för bildnummer 3"/>
          <p:cNvSpPr>
            <a:spLocks noGrp="1"/>
          </p:cNvSpPr>
          <p:nvPr>
            <p:ph type="sldNum" sz="quarter" idx="10"/>
          </p:nvPr>
        </p:nvSpPr>
        <p:spPr/>
        <p:txBody>
          <a:bodyPr/>
          <a:lstStyle/>
          <a:p>
            <a:fld id="{CB67DB8B-FF51-432C-8DF9-E84D8974F961}" type="slidenum">
              <a:rPr lang="sv-SE" smtClean="0"/>
              <a:t>22</a:t>
            </a:fld>
            <a:endParaRPr lang="sv-SE"/>
          </a:p>
        </p:txBody>
      </p:sp>
    </p:spTree>
    <p:extLst>
      <p:ext uri="{BB962C8B-B14F-4D97-AF65-F5344CB8AC3E}">
        <p14:creationId xmlns:p14="http://schemas.microsoft.com/office/powerpoint/2010/main" val="1945892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Att man här säger att risken är varierande beror på att </a:t>
            </a:r>
            <a:r>
              <a:rPr lang="sv-SE" sz="1200" i="1" kern="1200" dirty="0">
                <a:solidFill>
                  <a:schemeClr val="tx1"/>
                </a:solidFill>
                <a:effectLst/>
                <a:latin typeface="+mn-lt"/>
                <a:ea typeface="+mn-ea"/>
                <a:cs typeface="+mn-cs"/>
              </a:rPr>
              <a:t>någon</a:t>
            </a:r>
            <a:r>
              <a:rPr lang="sv-SE" sz="1200" kern="1200" dirty="0">
                <a:solidFill>
                  <a:schemeClr val="tx1"/>
                </a:solidFill>
                <a:effectLst/>
                <a:latin typeface="+mn-lt"/>
                <a:ea typeface="+mn-ea"/>
                <a:cs typeface="+mn-cs"/>
              </a:rPr>
              <a:t> form av våld har förekommit och att man därför inte kan bortse från att ytterligare fara kan uppstå.</a:t>
            </a:r>
          </a:p>
          <a:p>
            <a:r>
              <a:rPr lang="sv-SE"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Genomföra rutinmässig säkerhetsplanering och uppföljning.</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Informera om att risknivån plötsligt kan öka.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Prata med personen om att lita på sin intuition gällande ökad fara.</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Här gäller det för personen att ha en vaksamhet och en beredskap, som är väldigt tröttande</a:t>
            </a:r>
          </a:p>
          <a:p>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Informera om varningssignaler för ökad risk.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Påpeka vikten av att vara vaksam inför att nya omständigheter för ökad farlighet kan uppstå.</a:t>
            </a:r>
          </a:p>
          <a:p>
            <a:endParaRPr lang="sv-SE" dirty="0"/>
          </a:p>
        </p:txBody>
      </p:sp>
      <p:sp>
        <p:nvSpPr>
          <p:cNvPr id="4" name="Platshållare för bildnummer 3"/>
          <p:cNvSpPr>
            <a:spLocks noGrp="1"/>
          </p:cNvSpPr>
          <p:nvPr>
            <p:ph type="sldNum" sz="quarter" idx="10"/>
          </p:nvPr>
        </p:nvSpPr>
        <p:spPr/>
        <p:txBody>
          <a:bodyPr/>
          <a:lstStyle/>
          <a:p>
            <a:fld id="{CB67DB8B-FF51-432C-8DF9-E84D8974F961}" type="slidenum">
              <a:rPr lang="sv-SE" smtClean="0"/>
              <a:t>23</a:t>
            </a:fld>
            <a:endParaRPr lang="sv-SE"/>
          </a:p>
        </p:txBody>
      </p:sp>
    </p:spTree>
    <p:extLst>
      <p:ext uri="{BB962C8B-B14F-4D97-AF65-F5344CB8AC3E}">
        <p14:creationId xmlns:p14="http://schemas.microsoft.com/office/powerpoint/2010/main" val="247941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Nödvändigt med noggrann säkerhetsplanering och täta uppföljningar.</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Betona att bedömningen visar på ökande farlighet.</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Påpeka vikten av att vara vaksam inför att nya omständigheter med ökad farlighet kan uppstå.</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Informera om möjligheter att få skyddat boende. </a:t>
            </a:r>
          </a:p>
          <a:p>
            <a:endParaRPr lang="sv-SE" dirty="0"/>
          </a:p>
        </p:txBody>
      </p:sp>
      <p:sp>
        <p:nvSpPr>
          <p:cNvPr id="4" name="Platshållare för bildnummer 3"/>
          <p:cNvSpPr>
            <a:spLocks noGrp="1"/>
          </p:cNvSpPr>
          <p:nvPr>
            <p:ph type="sldNum" sz="quarter" idx="10"/>
          </p:nvPr>
        </p:nvSpPr>
        <p:spPr/>
        <p:txBody>
          <a:bodyPr/>
          <a:lstStyle/>
          <a:p>
            <a:fld id="{CB67DB8B-FF51-432C-8DF9-E84D8974F961}" type="slidenum">
              <a:rPr lang="sv-SE" smtClean="0"/>
              <a:t>24</a:t>
            </a:fld>
            <a:endParaRPr lang="sv-SE"/>
          </a:p>
        </p:txBody>
      </p:sp>
    </p:spTree>
    <p:extLst>
      <p:ext uri="{BB962C8B-B14F-4D97-AF65-F5344CB8AC3E}">
        <p14:creationId xmlns:p14="http://schemas.microsoft.com/office/powerpoint/2010/main" val="1045649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sz="1200" kern="1200" dirty="0">
                <a:solidFill>
                  <a:schemeClr val="tx1"/>
                </a:solidFill>
                <a:effectLst/>
                <a:latin typeface="+mn-lt"/>
                <a:ea typeface="+mn-ea"/>
                <a:cs typeface="+mn-cs"/>
              </a:rPr>
              <a:t>Informera om att bedömningen visar att allvarlig fara föreligger.</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Driv kraftfullt på så att kontinuerlig säkerhetsplanering utförs och följs upp.</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Samverka med andra så att säkerheten för personen beaktas ex. med polis</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Informera om möjligheter och betydelsen av att få skyddat boende</a:t>
            </a:r>
          </a:p>
          <a:p>
            <a:endParaRPr lang="sv-SE" dirty="0"/>
          </a:p>
        </p:txBody>
      </p:sp>
      <p:sp>
        <p:nvSpPr>
          <p:cNvPr id="4" name="Platshållare för bildnummer 3"/>
          <p:cNvSpPr>
            <a:spLocks noGrp="1"/>
          </p:cNvSpPr>
          <p:nvPr>
            <p:ph type="sldNum" sz="quarter" idx="10"/>
          </p:nvPr>
        </p:nvSpPr>
        <p:spPr/>
        <p:txBody>
          <a:bodyPr/>
          <a:lstStyle/>
          <a:p>
            <a:fld id="{CB67DB8B-FF51-432C-8DF9-E84D8974F961}" type="slidenum">
              <a:rPr lang="sv-SE" smtClean="0"/>
              <a:t>25</a:t>
            </a:fld>
            <a:endParaRPr lang="sv-SE"/>
          </a:p>
        </p:txBody>
      </p:sp>
    </p:spTree>
    <p:extLst>
      <p:ext uri="{BB962C8B-B14F-4D97-AF65-F5344CB8AC3E}">
        <p14:creationId xmlns:p14="http://schemas.microsoft.com/office/powerpoint/2010/main" val="2308612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b="1" kern="1200" dirty="0">
                <a:solidFill>
                  <a:schemeClr val="tx1"/>
                </a:solidFill>
                <a:effectLst/>
                <a:latin typeface="+mn-lt"/>
                <a:ea typeface="+mn-ea"/>
                <a:cs typeface="+mn-cs"/>
              </a:rPr>
              <a:t>Inom ramen för denna hamnade Katarina, enligt Berit Svahn Andersen, Härryda Kommun</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Koncentrera arbetet på att få våldsutövaren under kontroll genom rättsliga åtgärder.</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Genomför kontinuerlig och utökad kartläggning av farlighetsläge och säkerhetsplanering.</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Informera om möjligheter och den ökade betydelsen av skyddat boende.</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Om den våldsutsatta personen redan bor på skyddat boende, arbeta för att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det fortsätter.</a:t>
            </a:r>
          </a:p>
          <a:p>
            <a:r>
              <a:rPr lang="sv-SE" sz="1200" kern="1200" dirty="0">
                <a:solidFill>
                  <a:schemeClr val="tx1"/>
                </a:solidFill>
                <a:effectLst/>
                <a:latin typeface="+mn-lt"/>
                <a:ea typeface="+mn-ea"/>
                <a:cs typeface="+mn-cs"/>
              </a:rPr>
              <a:t> </a:t>
            </a:r>
          </a:p>
          <a:p>
            <a:endParaRPr lang="sv-SE" dirty="0"/>
          </a:p>
        </p:txBody>
      </p:sp>
      <p:sp>
        <p:nvSpPr>
          <p:cNvPr id="4" name="Platshållare för bildnummer 3"/>
          <p:cNvSpPr>
            <a:spLocks noGrp="1"/>
          </p:cNvSpPr>
          <p:nvPr>
            <p:ph type="sldNum" sz="quarter" idx="10"/>
          </p:nvPr>
        </p:nvSpPr>
        <p:spPr/>
        <p:txBody>
          <a:bodyPr/>
          <a:lstStyle/>
          <a:p>
            <a:fld id="{CB67DB8B-FF51-432C-8DF9-E84D8974F961}" type="slidenum">
              <a:rPr lang="sv-SE" smtClean="0"/>
              <a:t>26</a:t>
            </a:fld>
            <a:endParaRPr lang="sv-SE"/>
          </a:p>
        </p:txBody>
      </p:sp>
    </p:spTree>
    <p:extLst>
      <p:ext uri="{BB962C8B-B14F-4D97-AF65-F5344CB8AC3E}">
        <p14:creationId xmlns:p14="http://schemas.microsoft.com/office/powerpoint/2010/main" val="1197866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Gå igenom punkterna, låt gruppen lägga till, skriv på sidan av.</a:t>
            </a:r>
          </a:p>
          <a:p>
            <a:endParaRPr lang="sv-SE" dirty="0"/>
          </a:p>
          <a:p>
            <a:r>
              <a:rPr lang="sv-SE" b="1" dirty="0"/>
              <a:t>Plan för flykt</a:t>
            </a:r>
          </a:p>
          <a:p>
            <a:r>
              <a:rPr lang="sv-SE" dirty="0"/>
              <a:t>Vem ska kontaktas och hur?</a:t>
            </a:r>
          </a:p>
        </p:txBody>
      </p:sp>
      <p:sp>
        <p:nvSpPr>
          <p:cNvPr id="4" name="Platshållare för bildnummer 3"/>
          <p:cNvSpPr>
            <a:spLocks noGrp="1"/>
          </p:cNvSpPr>
          <p:nvPr>
            <p:ph type="sldNum" sz="quarter" idx="10"/>
          </p:nvPr>
        </p:nvSpPr>
        <p:spPr/>
        <p:txBody>
          <a:bodyPr/>
          <a:lstStyle/>
          <a:p>
            <a:fld id="{CB67DB8B-FF51-432C-8DF9-E84D8974F961}" type="slidenum">
              <a:rPr lang="sv-SE" smtClean="0"/>
              <a:t>27</a:t>
            </a:fld>
            <a:endParaRPr lang="sv-SE"/>
          </a:p>
        </p:txBody>
      </p:sp>
    </p:spTree>
    <p:extLst>
      <p:ext uri="{BB962C8B-B14F-4D97-AF65-F5344CB8AC3E}">
        <p14:creationId xmlns:p14="http://schemas.microsoft.com/office/powerpoint/2010/main" val="33927766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Gå igenom punkterna, låt gruppen lägga till, skriv på sidan av.</a:t>
            </a:r>
          </a:p>
          <a:p>
            <a:endParaRPr lang="sv-SE" b="1" dirty="0"/>
          </a:p>
          <a:p>
            <a:r>
              <a:rPr lang="sv-SE" b="1" dirty="0"/>
              <a:t>Yttre säkerhet</a:t>
            </a:r>
          </a:p>
          <a:p>
            <a:endParaRPr lang="sv-SE" dirty="0"/>
          </a:p>
        </p:txBody>
      </p:sp>
      <p:sp>
        <p:nvSpPr>
          <p:cNvPr id="4" name="Platshållare för bildnummer 3"/>
          <p:cNvSpPr>
            <a:spLocks noGrp="1"/>
          </p:cNvSpPr>
          <p:nvPr>
            <p:ph type="sldNum" sz="quarter" idx="10"/>
          </p:nvPr>
        </p:nvSpPr>
        <p:spPr/>
        <p:txBody>
          <a:bodyPr/>
          <a:lstStyle/>
          <a:p>
            <a:fld id="{CB67DB8B-FF51-432C-8DF9-E84D8974F961}" type="slidenum">
              <a:rPr lang="sv-SE" smtClean="0"/>
              <a:t>28</a:t>
            </a:fld>
            <a:endParaRPr lang="sv-SE"/>
          </a:p>
        </p:txBody>
      </p:sp>
    </p:spTree>
    <p:extLst>
      <p:ext uri="{BB962C8B-B14F-4D97-AF65-F5344CB8AC3E}">
        <p14:creationId xmlns:p14="http://schemas.microsoft.com/office/powerpoint/2010/main" val="1648082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Gå igenom punkterna, låt gruppen lägga till, skriv på sidan av.</a:t>
            </a:r>
          </a:p>
          <a:p>
            <a:endParaRPr lang="sv-SE" b="1" dirty="0"/>
          </a:p>
          <a:p>
            <a:r>
              <a:rPr lang="sv-SE" b="1" dirty="0"/>
              <a:t>Separation</a:t>
            </a:r>
          </a:p>
          <a:p>
            <a:r>
              <a:rPr lang="sv-SE" dirty="0"/>
              <a:t>I samband med separation och eller ansökan om enskild vårdnad ökar ofta risken för våld – inte tydligt i FREDA</a:t>
            </a:r>
          </a:p>
          <a:p>
            <a:r>
              <a:rPr lang="sv-SE" dirty="0"/>
              <a:t>Kontakt med våldsutövaren kan vara en säkerhetsstrategi!</a:t>
            </a:r>
          </a:p>
          <a:p>
            <a:endParaRPr lang="sv-SE" dirty="0"/>
          </a:p>
        </p:txBody>
      </p:sp>
      <p:sp>
        <p:nvSpPr>
          <p:cNvPr id="4" name="Platshållare för bildnummer 3"/>
          <p:cNvSpPr>
            <a:spLocks noGrp="1"/>
          </p:cNvSpPr>
          <p:nvPr>
            <p:ph type="sldNum" sz="quarter" idx="10"/>
          </p:nvPr>
        </p:nvSpPr>
        <p:spPr/>
        <p:txBody>
          <a:bodyPr/>
          <a:lstStyle/>
          <a:p>
            <a:fld id="{CB67DB8B-FF51-432C-8DF9-E84D8974F961}" type="slidenum">
              <a:rPr lang="sv-SE" smtClean="0"/>
              <a:t>29</a:t>
            </a:fld>
            <a:endParaRPr lang="sv-SE"/>
          </a:p>
        </p:txBody>
      </p:sp>
    </p:spTree>
    <p:extLst>
      <p:ext uri="{BB962C8B-B14F-4D97-AF65-F5344CB8AC3E}">
        <p14:creationId xmlns:p14="http://schemas.microsoft.com/office/powerpoint/2010/main" val="890837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Dubbelkolla</a:t>
            </a:r>
          </a:p>
        </p:txBody>
      </p:sp>
      <p:sp>
        <p:nvSpPr>
          <p:cNvPr id="4" name="Platshållare för bildnummer 3"/>
          <p:cNvSpPr>
            <a:spLocks noGrp="1"/>
          </p:cNvSpPr>
          <p:nvPr>
            <p:ph type="sldNum" sz="quarter" idx="10"/>
          </p:nvPr>
        </p:nvSpPr>
        <p:spPr/>
        <p:txBody>
          <a:bodyPr/>
          <a:lstStyle/>
          <a:p>
            <a:fld id="{CB67DB8B-FF51-432C-8DF9-E84D8974F961}" type="slidenum">
              <a:rPr lang="sv-SE" smtClean="0"/>
              <a:t>3</a:t>
            </a:fld>
            <a:endParaRPr lang="sv-SE"/>
          </a:p>
        </p:txBody>
      </p:sp>
    </p:spTree>
    <p:extLst>
      <p:ext uri="{BB962C8B-B14F-4D97-AF65-F5344CB8AC3E}">
        <p14:creationId xmlns:p14="http://schemas.microsoft.com/office/powerpoint/2010/main" val="24778456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287" rtl="0" eaLnBrk="1" fontAlgn="auto" latinLnBrk="0" hangingPunct="1">
              <a:lnSpc>
                <a:spcPct val="100000"/>
              </a:lnSpc>
              <a:spcBef>
                <a:spcPts val="0"/>
              </a:spcBef>
              <a:spcAft>
                <a:spcPts val="0"/>
              </a:spcAft>
              <a:buClrTx/>
              <a:buSzTx/>
              <a:buFontTx/>
              <a:buNone/>
              <a:tabLst/>
              <a:defRPr/>
            </a:pPr>
            <a:r>
              <a:rPr lang="sv-SE" dirty="0"/>
              <a:t>Gruppindelning två och två.</a:t>
            </a:r>
          </a:p>
          <a:p>
            <a:pPr marL="0" marR="0" lvl="0" indent="0" algn="l" defTabSz="914287" rtl="0" eaLnBrk="1" fontAlgn="auto" latinLnBrk="0" hangingPunct="1">
              <a:lnSpc>
                <a:spcPct val="100000"/>
              </a:lnSpc>
              <a:spcBef>
                <a:spcPts val="0"/>
              </a:spcBef>
              <a:spcAft>
                <a:spcPts val="0"/>
              </a:spcAft>
              <a:buClrTx/>
              <a:buSzTx/>
              <a:buFontTx/>
              <a:buNone/>
              <a:tabLst/>
              <a:defRPr/>
            </a:pPr>
            <a:r>
              <a:rPr lang="sv-SE" dirty="0"/>
              <a:t>Finns det några fördelar eller nackdelar att använda FREDA beskrivning i utredningsarbetet, dvs i den skriftliga dokumentationen?</a:t>
            </a:r>
          </a:p>
          <a:p>
            <a:endParaRPr lang="sv-SE" dirty="0"/>
          </a:p>
          <a:p>
            <a:r>
              <a:rPr lang="sv-SE" dirty="0"/>
              <a:t>Säkerhetsplaneringmallen: </a:t>
            </a:r>
            <a:r>
              <a:rPr lang="sv-SE" dirty="0">
                <a:hlinkClick r:id="rId3"/>
              </a:rPr>
              <a:t>c_781642-l_3-k_katarina_-sakerhetsplanering_2_farlighet.docx (live.com)</a:t>
            </a:r>
            <a:endParaRPr lang="sv-SE" dirty="0"/>
          </a:p>
        </p:txBody>
      </p:sp>
      <p:sp>
        <p:nvSpPr>
          <p:cNvPr id="4" name="Platshållare för bildnummer 3"/>
          <p:cNvSpPr>
            <a:spLocks noGrp="1"/>
          </p:cNvSpPr>
          <p:nvPr>
            <p:ph type="sldNum" sz="quarter" idx="10"/>
          </p:nvPr>
        </p:nvSpPr>
        <p:spPr/>
        <p:txBody>
          <a:bodyPr/>
          <a:lstStyle/>
          <a:p>
            <a:fld id="{CB67DB8B-FF51-432C-8DF9-E84D8974F961}" type="slidenum">
              <a:rPr lang="sv-SE" smtClean="0"/>
              <a:t>30</a:t>
            </a:fld>
            <a:endParaRPr lang="sv-SE"/>
          </a:p>
        </p:txBody>
      </p:sp>
    </p:spTree>
    <p:extLst>
      <p:ext uri="{BB962C8B-B14F-4D97-AF65-F5344CB8AC3E}">
        <p14:creationId xmlns:p14="http://schemas.microsoft.com/office/powerpoint/2010/main" val="16391511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287" rtl="0" eaLnBrk="1" fontAlgn="auto" latinLnBrk="0" hangingPunct="1">
              <a:lnSpc>
                <a:spcPct val="100000"/>
              </a:lnSpc>
              <a:spcBef>
                <a:spcPts val="0"/>
              </a:spcBef>
              <a:spcAft>
                <a:spcPts val="0"/>
              </a:spcAft>
              <a:buClrTx/>
              <a:buSzTx/>
              <a:buFontTx/>
              <a:buNone/>
              <a:tabLst/>
              <a:defRPr/>
            </a:pPr>
            <a:r>
              <a:rPr lang="sv-SE" dirty="0"/>
              <a:t>Vad tog ni upp för punkter?</a:t>
            </a:r>
          </a:p>
          <a:p>
            <a:pPr marL="0" marR="0" lvl="0" indent="0" algn="l" defTabSz="914287" rtl="0" eaLnBrk="1" fontAlgn="auto" latinLnBrk="0" hangingPunct="1">
              <a:lnSpc>
                <a:spcPct val="100000"/>
              </a:lnSpc>
              <a:spcBef>
                <a:spcPts val="0"/>
              </a:spcBef>
              <a:spcAft>
                <a:spcPts val="0"/>
              </a:spcAft>
              <a:buClrTx/>
              <a:buSzTx/>
              <a:buFontTx/>
              <a:buNone/>
              <a:tabLst/>
              <a:defRPr/>
            </a:pPr>
            <a:r>
              <a:rPr lang="sv-SE" dirty="0"/>
              <a:t>Hur tänkte ni kring barnen?</a:t>
            </a:r>
          </a:p>
          <a:p>
            <a:pPr marL="0" marR="0" lvl="0" indent="0" algn="l" defTabSz="914287" rtl="0" eaLnBrk="1" fontAlgn="auto" latinLnBrk="0" hangingPunct="1">
              <a:lnSpc>
                <a:spcPct val="100000"/>
              </a:lnSpc>
              <a:spcBef>
                <a:spcPts val="0"/>
              </a:spcBef>
              <a:spcAft>
                <a:spcPts val="0"/>
              </a:spcAft>
              <a:buClrTx/>
              <a:buSzTx/>
              <a:buFontTx/>
              <a:buNone/>
              <a:tabLst/>
              <a:defRPr/>
            </a:pPr>
            <a:r>
              <a:rPr lang="sv-SE" dirty="0"/>
              <a:t>Hur upplevde ni att göra en säkerhetsplanering?</a:t>
            </a:r>
          </a:p>
          <a:p>
            <a:endParaRPr lang="sv-SE" dirty="0"/>
          </a:p>
        </p:txBody>
      </p:sp>
      <p:sp>
        <p:nvSpPr>
          <p:cNvPr id="4" name="Platshållare för bildnummer 3"/>
          <p:cNvSpPr>
            <a:spLocks noGrp="1"/>
          </p:cNvSpPr>
          <p:nvPr>
            <p:ph type="sldNum" sz="quarter" idx="10"/>
          </p:nvPr>
        </p:nvSpPr>
        <p:spPr/>
        <p:txBody>
          <a:bodyPr/>
          <a:lstStyle/>
          <a:p>
            <a:fld id="{CB67DB8B-FF51-432C-8DF9-E84D8974F961}" type="slidenum">
              <a:rPr lang="sv-SE" smtClean="0"/>
              <a:t>31</a:t>
            </a:fld>
            <a:endParaRPr lang="sv-SE"/>
          </a:p>
        </p:txBody>
      </p:sp>
    </p:spTree>
    <p:extLst>
      <p:ext uri="{BB962C8B-B14F-4D97-AF65-F5344CB8AC3E}">
        <p14:creationId xmlns:p14="http://schemas.microsoft.com/office/powerpoint/2010/main" val="20688263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Bedömningen av risk kan snabbt bli inaktuell. Så fort nya omständigheter inträffar kan det vara skäl att göra en ny bedömning. Därför är det ofta nödvändigt att socialtjänsten kontinuerligt omprövar helhetsbedömningen av den enskildes utsatthet. </a:t>
            </a:r>
          </a:p>
          <a:p>
            <a:endParaRPr lang="sv-S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kern="1200" baseline="0" dirty="0">
                <a:solidFill>
                  <a:schemeClr val="tx1"/>
                </a:solidFill>
                <a:latin typeface="+mn-lt"/>
                <a:ea typeface="+mn-ea"/>
                <a:cs typeface="+mn-cs"/>
              </a:rPr>
              <a:t>Allmänna råd till 4 kap. 1 § HSLF-FS 2022:39</a:t>
            </a:r>
          </a:p>
          <a:p>
            <a:r>
              <a:rPr lang="sv-SE" sz="1200" b="0" i="0" u="none" strike="noStrike" kern="1200" baseline="0" dirty="0">
                <a:solidFill>
                  <a:schemeClr val="tx1"/>
                </a:solidFill>
                <a:latin typeface="+mn-lt"/>
                <a:ea typeface="+mn-ea"/>
                <a:cs typeface="+mn-cs"/>
              </a:rPr>
              <a:t>Nämnden bör, med samtycke från den våldsutsatta, ta del av polisens bedömning av risken för fortsatt våld. Nämnden bör vidare delge polisen sin riskbedömning, om det inte finns hinder enligt offentlighets- och sekretesslagen (2009:400). </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Förutom socialtjänstens utredning av en enskilds behov av skydd och stöd kan även polisen bedöma risken för den enskilde att utsättas för fortsatt våld. Det är viktigt att socialtjänsten kommunicerar med polisen om riskbedömningar för att komplettera underlaget och underlätta samverkan kring den våldsutsatta personen. </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Även skyddade boenden och Kriminalvården kan bedöma risken för den enskilde att utsättas för fortsatt våld. </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Om sekretessbelagd information ska utbytas förutsätter detta dock att reglerna om sekretess i OSL eller tystnadsplikt enligt 15 kap. 1 § SoL medger ett utbyte. </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Handbok våld – riskbedömningar avsnitt </a:t>
            </a:r>
            <a:r>
              <a:rPr lang="sv-SE" dirty="0"/>
              <a:t>13.2.3 och 14.5.3</a:t>
            </a:r>
            <a:endParaRPr lang="sv-SE" sz="1200" b="0" i="0" u="none" strike="noStrike" kern="1200" baseline="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CB67DB8B-FF51-432C-8DF9-E84D8974F961}" type="slidenum">
              <a:rPr lang="sv-SE" smtClean="0"/>
              <a:t>32</a:t>
            </a:fld>
            <a:endParaRPr lang="sv-SE"/>
          </a:p>
        </p:txBody>
      </p:sp>
    </p:spTree>
    <p:extLst>
      <p:ext uri="{BB962C8B-B14F-4D97-AF65-F5344CB8AC3E}">
        <p14:creationId xmlns:p14="http://schemas.microsoft.com/office/powerpoint/2010/main" val="7795173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Psykiatriska problem en ytterligare riskfaktor </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Forskning om svenska fall av dödligt våld i nära relation har visat att dessa förövare i högre utsträckning än hela gruppen våldsutövare i nära relation, har psykiatriska diagnoser (t ex psykoser, depression). </a:t>
            </a:r>
          </a:p>
          <a:p>
            <a:endParaRPr lang="sv-SE" dirty="0"/>
          </a:p>
          <a:p>
            <a:r>
              <a:rPr lang="sv-SE" sz="1200" b="0" i="0" u="none" strike="noStrike" kern="1200" baseline="0" dirty="0">
                <a:solidFill>
                  <a:schemeClr val="tx1"/>
                </a:solidFill>
                <a:latin typeface="+mn-lt"/>
                <a:ea typeface="+mn-ea"/>
                <a:cs typeface="+mn-cs"/>
              </a:rPr>
              <a:t>Detta avviker från det mönster av personlighetsstörning och psykopati som i allmänhet förknippas med våldsutövare i nära relation. Det är därför relevant att fråga den utsatta om förövaren har psykiatriska problem </a:t>
            </a:r>
            <a:endParaRPr lang="sv-SE" dirty="0"/>
          </a:p>
        </p:txBody>
      </p:sp>
      <p:sp>
        <p:nvSpPr>
          <p:cNvPr id="4" name="Platshållare för bildnummer 3"/>
          <p:cNvSpPr>
            <a:spLocks noGrp="1"/>
          </p:cNvSpPr>
          <p:nvPr>
            <p:ph type="sldNum" sz="quarter" idx="10"/>
          </p:nvPr>
        </p:nvSpPr>
        <p:spPr/>
        <p:txBody>
          <a:bodyPr/>
          <a:lstStyle/>
          <a:p>
            <a:fld id="{CB67DB8B-FF51-432C-8DF9-E84D8974F961}" type="slidenum">
              <a:rPr lang="sv-SE" smtClean="0"/>
              <a:t>33</a:t>
            </a:fld>
            <a:endParaRPr lang="sv-SE"/>
          </a:p>
        </p:txBody>
      </p:sp>
    </p:spTree>
    <p:extLst>
      <p:ext uri="{BB962C8B-B14F-4D97-AF65-F5344CB8AC3E}">
        <p14:creationId xmlns:p14="http://schemas.microsoft.com/office/powerpoint/2010/main" val="32025683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Frågorna i farlighetsbedömningen utgår till en del från de riskfaktorer som finns för ökat och dödligt våld, men det är viktigt att ytterligare undersöka kring våldsutövarens beteende och mående, med andra ord kring riskfaktorer hos våldsutövaren.</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Både nationell och internationell forskning visar att de vanligaste riskfaktorerna för dödligt våld är </a:t>
            </a:r>
            <a:r>
              <a:rPr lang="sv-SE" sz="1200" b="1" kern="1200" dirty="0">
                <a:solidFill>
                  <a:schemeClr val="tx1"/>
                </a:solidFill>
                <a:effectLst/>
                <a:latin typeface="+mn-lt"/>
                <a:ea typeface="+mn-ea"/>
                <a:cs typeface="+mn-cs"/>
              </a:rPr>
              <a:t>separationsproblematik</a:t>
            </a:r>
            <a:r>
              <a:rPr lang="sv-SE" sz="1200" kern="1200" dirty="0">
                <a:solidFill>
                  <a:schemeClr val="tx1"/>
                </a:solidFill>
                <a:effectLst/>
                <a:latin typeface="+mn-lt"/>
                <a:ea typeface="+mn-ea"/>
                <a:cs typeface="+mn-cs"/>
              </a:rPr>
              <a:t> </a:t>
            </a:r>
            <a:r>
              <a:rPr lang="sv-SE" sz="1200" b="1" kern="1200" dirty="0">
                <a:solidFill>
                  <a:schemeClr val="tx1"/>
                </a:solidFill>
                <a:effectLst/>
                <a:latin typeface="+mn-lt"/>
                <a:ea typeface="+mn-ea"/>
                <a:cs typeface="+mn-cs"/>
              </a:rPr>
              <a:t>hos gärningsmannen</a:t>
            </a:r>
            <a:r>
              <a:rPr lang="sv-SE" sz="1200" kern="1200" dirty="0">
                <a:solidFill>
                  <a:schemeClr val="tx1"/>
                </a:solidFill>
                <a:effectLst/>
                <a:latin typeface="+mn-lt"/>
                <a:ea typeface="+mn-ea"/>
                <a:cs typeface="+mn-cs"/>
              </a:rPr>
              <a:t>, </a:t>
            </a:r>
            <a:r>
              <a:rPr lang="sv-SE" sz="1200" b="1" kern="1200" dirty="0">
                <a:solidFill>
                  <a:schemeClr val="tx1"/>
                </a:solidFill>
                <a:effectLst/>
                <a:latin typeface="+mn-lt"/>
                <a:ea typeface="+mn-ea"/>
                <a:cs typeface="+mn-cs"/>
              </a:rPr>
              <a:t>drog/ alkoholmissbruk</a:t>
            </a:r>
            <a:r>
              <a:rPr lang="sv-SE" sz="1200" kern="1200" dirty="0">
                <a:solidFill>
                  <a:schemeClr val="tx1"/>
                </a:solidFill>
                <a:effectLst/>
                <a:latin typeface="+mn-lt"/>
                <a:ea typeface="+mn-ea"/>
                <a:cs typeface="+mn-cs"/>
              </a:rPr>
              <a:t>, </a:t>
            </a:r>
            <a:r>
              <a:rPr lang="sv-SE" sz="1200" b="1" kern="1200" dirty="0">
                <a:solidFill>
                  <a:schemeClr val="tx1"/>
                </a:solidFill>
                <a:effectLst/>
                <a:latin typeface="+mn-lt"/>
                <a:ea typeface="+mn-ea"/>
                <a:cs typeface="+mn-cs"/>
              </a:rPr>
              <a:t>tidigare utsatt offret för partnervåld</a:t>
            </a:r>
            <a:r>
              <a:rPr lang="sv-SE" sz="1200" kern="1200" dirty="0">
                <a:solidFill>
                  <a:schemeClr val="tx1"/>
                </a:solidFill>
                <a:effectLst/>
                <a:latin typeface="+mn-lt"/>
                <a:ea typeface="+mn-ea"/>
                <a:cs typeface="+mn-cs"/>
              </a:rPr>
              <a:t>, samt </a:t>
            </a:r>
            <a:r>
              <a:rPr lang="sv-SE" sz="1200" b="1" kern="1200" dirty="0">
                <a:solidFill>
                  <a:schemeClr val="tx1"/>
                </a:solidFill>
                <a:effectLst/>
                <a:latin typeface="+mn-lt"/>
                <a:ea typeface="+mn-ea"/>
                <a:cs typeface="+mn-cs"/>
              </a:rPr>
              <a:t>arbetslöshet</a:t>
            </a:r>
            <a:r>
              <a:rPr lang="sv-SE" sz="1200" kern="1200" dirty="0">
                <a:solidFill>
                  <a:schemeClr val="tx1"/>
                </a:solidFill>
                <a:effectLst/>
                <a:latin typeface="+mn-lt"/>
                <a:ea typeface="+mn-ea"/>
                <a:cs typeface="+mn-cs"/>
              </a:rPr>
              <a:t>.  I domslut har man också sett att dessa omständigheter har varit riskfaktorer. </a:t>
            </a:r>
          </a:p>
          <a:p>
            <a:r>
              <a:rPr lang="sv-SE" sz="1200" kern="1200" dirty="0">
                <a:solidFill>
                  <a:schemeClr val="tx1"/>
                </a:solidFill>
                <a:effectLst/>
                <a:latin typeface="+mn-lt"/>
                <a:ea typeface="+mn-ea"/>
                <a:cs typeface="+mn-cs"/>
              </a:rPr>
              <a:t>(Källor: </a:t>
            </a:r>
            <a:r>
              <a:rPr lang="sv-SE" sz="1200" b="1" kern="1200" dirty="0">
                <a:solidFill>
                  <a:schemeClr val="tx1"/>
                </a:solidFill>
                <a:effectLst/>
                <a:latin typeface="+mn-lt"/>
                <a:ea typeface="+mn-ea"/>
                <a:cs typeface="+mn-cs"/>
              </a:rPr>
              <a:t>Fakta från bedömningsinstrumentet SARA</a:t>
            </a:r>
            <a:r>
              <a:rPr lang="sv-SE" sz="1200" kern="1200" dirty="0">
                <a:solidFill>
                  <a:schemeClr val="tx1"/>
                </a:solidFill>
                <a:effectLst/>
                <a:latin typeface="+mn-lt"/>
                <a:ea typeface="+mn-ea"/>
                <a:cs typeface="+mn-cs"/>
              </a:rPr>
              <a:t> och </a:t>
            </a:r>
            <a:r>
              <a:rPr lang="sv-SE" sz="1200" b="1" kern="1200" dirty="0">
                <a:solidFill>
                  <a:schemeClr val="tx1"/>
                </a:solidFill>
                <a:effectLst/>
                <a:latin typeface="+mn-lt"/>
                <a:ea typeface="+mn-ea"/>
                <a:cs typeface="+mn-cs"/>
              </a:rPr>
              <a:t>fakta från ”Riskfyllda relationer</a:t>
            </a:r>
            <a:r>
              <a:rPr lang="sv-SE" sz="1200" kern="1200" dirty="0">
                <a:solidFill>
                  <a:schemeClr val="tx1"/>
                </a:solidFill>
                <a:effectLst/>
                <a:latin typeface="+mn-lt"/>
                <a:ea typeface="+mn-ea"/>
                <a:cs typeface="+mn-cs"/>
              </a:rPr>
              <a:t>- En kartläggning av riskfaktorer för dödligt våld i nära relation”, Therése Sandberg, Examensarbete i kriminologi Malmö högskola 61-90 </a:t>
            </a:r>
            <a:r>
              <a:rPr lang="sv-SE" sz="1200" kern="1200" dirty="0" err="1">
                <a:solidFill>
                  <a:schemeClr val="tx1"/>
                </a:solidFill>
                <a:effectLst/>
                <a:latin typeface="+mn-lt"/>
                <a:ea typeface="+mn-ea"/>
                <a:cs typeface="+mn-cs"/>
              </a:rPr>
              <a:t>hp</a:t>
            </a:r>
            <a:r>
              <a:rPr lang="sv-SE" sz="1200" kern="1200" dirty="0">
                <a:solidFill>
                  <a:schemeClr val="tx1"/>
                </a:solidFill>
                <a:effectLst/>
                <a:latin typeface="+mn-lt"/>
                <a:ea typeface="+mn-ea"/>
                <a:cs typeface="+mn-cs"/>
              </a:rPr>
              <a:t>, Hälsa och samhälle, Kriminologiprogrammet 205 06 Malmö, Juni 2013)</a:t>
            </a:r>
          </a:p>
          <a:p>
            <a:endParaRPr lang="sv-SE" sz="1200" kern="1200" dirty="0">
              <a:solidFill>
                <a:schemeClr val="tx1"/>
              </a:solidFill>
              <a:effectLst/>
              <a:latin typeface="+mn-lt"/>
              <a:ea typeface="+mn-ea"/>
              <a:cs typeface="+mn-cs"/>
            </a:endParaRPr>
          </a:p>
          <a:p>
            <a:r>
              <a:rPr lang="sv-SE" sz="1800" b="1" i="1" u="none" strike="noStrike" baseline="0" dirty="0" err="1">
                <a:solidFill>
                  <a:srgbClr val="212121"/>
                </a:solidFill>
                <a:latin typeface="Calibri" panose="020F0502020204030204" pitchFamily="34" charset="0"/>
              </a:rPr>
              <a:t>Intimate</a:t>
            </a:r>
            <a:r>
              <a:rPr lang="sv-SE" sz="1800" b="1" i="1" u="none" strike="noStrike" baseline="0" dirty="0">
                <a:solidFill>
                  <a:srgbClr val="212121"/>
                </a:solidFill>
                <a:latin typeface="Calibri" panose="020F0502020204030204" pitchFamily="34" charset="0"/>
              </a:rPr>
              <a:t> Partner </a:t>
            </a:r>
            <a:r>
              <a:rPr lang="sv-SE" sz="1800" b="1" i="1" u="none" strike="noStrike" baseline="0" dirty="0" err="1">
                <a:solidFill>
                  <a:srgbClr val="212121"/>
                </a:solidFill>
                <a:latin typeface="Calibri" panose="020F0502020204030204" pitchFamily="34" charset="0"/>
              </a:rPr>
              <a:t>Homicide</a:t>
            </a:r>
            <a:r>
              <a:rPr lang="sv-SE" sz="1800" b="1" i="1" u="none" strike="noStrike" baseline="0" dirty="0">
                <a:solidFill>
                  <a:srgbClr val="212121"/>
                </a:solidFill>
                <a:latin typeface="Calibri" panose="020F0502020204030204" pitchFamily="34" charset="0"/>
              </a:rPr>
              <a:t> in </a:t>
            </a:r>
            <a:r>
              <a:rPr lang="sv-SE" sz="1800" b="1" i="1" u="none" strike="noStrike" baseline="0" dirty="0" err="1">
                <a:solidFill>
                  <a:srgbClr val="212121"/>
                </a:solidFill>
                <a:latin typeface="Calibri" panose="020F0502020204030204" pitchFamily="34" charset="0"/>
              </a:rPr>
              <a:t>Denmark</a:t>
            </a:r>
            <a:r>
              <a:rPr lang="sv-SE" sz="1800" b="1" i="1" u="none" strike="noStrike" baseline="0" dirty="0">
                <a:solidFill>
                  <a:srgbClr val="212121"/>
                </a:solidFill>
                <a:latin typeface="Calibri" panose="020F0502020204030204" pitchFamily="34" charset="0"/>
              </a:rPr>
              <a:t> 2007–2017:</a:t>
            </a:r>
          </a:p>
          <a:p>
            <a:r>
              <a:rPr lang="sv-SE" sz="1800" b="0" i="0" u="none" strike="noStrike" baseline="0" dirty="0">
                <a:solidFill>
                  <a:srgbClr val="374151"/>
                </a:solidFill>
                <a:latin typeface="Arial" panose="020B0604020202020204" pitchFamily="34" charset="0"/>
              </a:rPr>
              <a:t>•</a:t>
            </a:r>
            <a:r>
              <a:rPr lang="sv-SE" sz="1800" b="0" i="0" u="none" strike="noStrike" baseline="0" dirty="0">
                <a:solidFill>
                  <a:srgbClr val="374151"/>
                </a:solidFill>
                <a:latin typeface="Calibri" panose="020F0502020204030204" pitchFamily="34" charset="0"/>
              </a:rPr>
              <a:t>Kan öka risken för självmord</a:t>
            </a:r>
          </a:p>
          <a:p>
            <a:r>
              <a:rPr lang="sv-SE" sz="1800" b="0" i="0" u="none" strike="noStrike" baseline="0" dirty="0">
                <a:solidFill>
                  <a:srgbClr val="374151"/>
                </a:solidFill>
                <a:latin typeface="Arial" panose="020B0604020202020204" pitchFamily="34" charset="0"/>
              </a:rPr>
              <a:t>•</a:t>
            </a:r>
            <a:r>
              <a:rPr lang="sv-SE" sz="1800" b="0" i="0" u="none" strike="noStrike" baseline="0" dirty="0">
                <a:solidFill>
                  <a:srgbClr val="374151"/>
                </a:solidFill>
                <a:latin typeface="Calibri" panose="020F0502020204030204" pitchFamily="34" charset="0"/>
              </a:rPr>
              <a:t>Depression är vanligt bland förövare, där 34% av förövarna av partnermord hade diagnosticerats med depression</a:t>
            </a:r>
          </a:p>
          <a:p>
            <a:r>
              <a:rPr lang="sv-SE" sz="1800" b="0" i="0" u="none" strike="noStrike" baseline="0" dirty="0">
                <a:solidFill>
                  <a:srgbClr val="374151"/>
                </a:solidFill>
                <a:latin typeface="Arial" panose="020B0604020202020204" pitchFamily="34" charset="0"/>
              </a:rPr>
              <a:t>•</a:t>
            </a:r>
            <a:r>
              <a:rPr lang="sv-SE" sz="1800" b="0" i="0" u="none" strike="noStrike" baseline="0" dirty="0">
                <a:solidFill>
                  <a:srgbClr val="374151"/>
                </a:solidFill>
                <a:latin typeface="Calibri" panose="020F0502020204030204" pitchFamily="34" charset="0"/>
              </a:rPr>
              <a:t>Betydande riskfaktor som betonar vikten av att ta itu med psykiska hälsoproblem bland personer som kan vara i riskzonen för våldsamma handlingar</a:t>
            </a:r>
          </a:p>
          <a:p>
            <a:endParaRPr lang="sv-SE" sz="1200" b="1"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”Separationsvåld” </a:t>
            </a:r>
            <a:r>
              <a:rPr lang="sv-SE" dirty="0"/>
              <a:t>(Källa: Hans </a:t>
            </a:r>
            <a:r>
              <a:rPr lang="sv-SE" dirty="0" err="1"/>
              <a:t>Ekbrand</a:t>
            </a:r>
            <a:r>
              <a:rPr lang="sv-SE" dirty="0"/>
              <a:t>)</a:t>
            </a:r>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Forskning har visat att risken för dödligt våld är större vid separationer.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Våldet sker </a:t>
            </a:r>
            <a:r>
              <a:rPr lang="sv-SE" sz="1200" kern="1200" dirty="0" err="1">
                <a:solidFill>
                  <a:schemeClr val="tx1"/>
                </a:solidFill>
                <a:effectLst/>
                <a:latin typeface="+mn-lt"/>
                <a:ea typeface="+mn-ea"/>
                <a:cs typeface="+mn-cs"/>
              </a:rPr>
              <a:t>pga</a:t>
            </a:r>
            <a:r>
              <a:rPr lang="sv-SE" sz="1200" kern="1200" dirty="0">
                <a:solidFill>
                  <a:schemeClr val="tx1"/>
                </a:solidFill>
                <a:effectLst/>
                <a:latin typeface="+mn-lt"/>
                <a:ea typeface="+mn-ea"/>
                <a:cs typeface="+mn-cs"/>
              </a:rPr>
              <a:t> att mannen vill försöka förhindra separationen, avstyra  eller </a:t>
            </a:r>
          </a:p>
          <a:p>
            <a:pPr marL="171450" indent="-171450">
              <a:buFont typeface="Arial" panose="020B0604020202020204" pitchFamily="34" charset="0"/>
              <a:buChar char="•"/>
            </a:pPr>
            <a:r>
              <a:rPr lang="sv-SE" dirty="0"/>
              <a:t>F</a:t>
            </a:r>
            <a:r>
              <a:rPr lang="sv-SE" sz="1200" kern="1200" dirty="0">
                <a:solidFill>
                  <a:schemeClr val="tx1"/>
                </a:solidFill>
                <a:effectLst/>
                <a:latin typeface="+mn-lt"/>
                <a:ea typeface="+mn-ea"/>
                <a:cs typeface="+mn-cs"/>
              </a:rPr>
              <a:t>ör att bestraffa kvinnan om separationen är gjord, </a:t>
            </a:r>
          </a:p>
          <a:p>
            <a:pPr marL="171450" indent="-171450">
              <a:buFont typeface="Arial" panose="020B0604020202020204" pitchFamily="34" charset="0"/>
              <a:buChar char="•"/>
            </a:pPr>
            <a:r>
              <a:rPr lang="sv-SE" dirty="0"/>
              <a:t>D</a:t>
            </a:r>
            <a:r>
              <a:rPr lang="sv-SE" sz="1200" kern="1200" dirty="0">
                <a:solidFill>
                  <a:schemeClr val="tx1"/>
                </a:solidFill>
                <a:effectLst/>
                <a:latin typeface="+mn-lt"/>
                <a:ea typeface="+mn-ea"/>
                <a:cs typeface="+mn-cs"/>
              </a:rPr>
              <a:t>et kan också vara så att våld kan förekomma för att man försöker få övertag och makt i förhandlingssituationer, såsom i vårdnadstvister, bodelning etc. </a:t>
            </a:r>
          </a:p>
        </p:txBody>
      </p:sp>
      <p:sp>
        <p:nvSpPr>
          <p:cNvPr id="4" name="Platshållare för bildnummer 3"/>
          <p:cNvSpPr>
            <a:spLocks noGrp="1"/>
          </p:cNvSpPr>
          <p:nvPr>
            <p:ph type="sldNum" sz="quarter" idx="10"/>
          </p:nvPr>
        </p:nvSpPr>
        <p:spPr/>
        <p:txBody>
          <a:bodyPr/>
          <a:lstStyle/>
          <a:p>
            <a:fld id="{CB67DB8B-FF51-432C-8DF9-E84D8974F961}" type="slidenum">
              <a:rPr lang="sv-SE" smtClean="0"/>
              <a:t>34</a:t>
            </a:fld>
            <a:endParaRPr lang="sv-SE"/>
          </a:p>
        </p:txBody>
      </p:sp>
    </p:spTree>
    <p:extLst>
      <p:ext uri="{BB962C8B-B14F-4D97-AF65-F5344CB8AC3E}">
        <p14:creationId xmlns:p14="http://schemas.microsoft.com/office/powerpoint/2010/main" val="1677301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Inte bara riskfaktorer hos våldsutövaren kan öka risken för våld, utan även </a:t>
            </a:r>
            <a:r>
              <a:rPr lang="sv-SE" sz="1200" kern="1200" dirty="0" err="1">
                <a:solidFill>
                  <a:schemeClr val="tx1"/>
                </a:solidFill>
                <a:effectLst/>
                <a:latin typeface="+mn-lt"/>
                <a:ea typeface="+mn-ea"/>
                <a:cs typeface="+mn-cs"/>
              </a:rPr>
              <a:t>sk</a:t>
            </a:r>
            <a:r>
              <a:rPr lang="sv-SE" sz="1200" kern="1200" dirty="0">
                <a:solidFill>
                  <a:schemeClr val="tx1"/>
                </a:solidFill>
                <a:effectLst/>
                <a:latin typeface="+mn-lt"/>
                <a:ea typeface="+mn-ea"/>
                <a:cs typeface="+mn-cs"/>
              </a:rPr>
              <a:t>. sårbarhetsfaktorer hos den som är utsatt för våldet.</a:t>
            </a:r>
          </a:p>
          <a:p>
            <a:pPr lvl="0"/>
            <a:r>
              <a:rPr lang="sv-SE" sz="1200" b="1" kern="1200" dirty="0">
                <a:solidFill>
                  <a:schemeClr val="tx1"/>
                </a:solidFill>
                <a:effectLst/>
                <a:latin typeface="+mn-lt"/>
                <a:ea typeface="+mn-ea"/>
                <a:cs typeface="+mn-cs"/>
              </a:rPr>
              <a:t>Gravid </a:t>
            </a:r>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Prata kort kring detta. Det finns få svenska studier som undersökt hur vanligt fysiskt våld är mot gravida kvinnor och de få studier som finns visar stor spridning i förekomst; från 1,3 till 11,0 procent.</a:t>
            </a:r>
            <a:r>
              <a:rPr lang="sv-SE"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Internationell forskning har visat att våld under graviditeten har stora negativa konsekvenser, bland annat har en studie från USA visat att psykiskt våld ökar risken för att barnet drabbas av tillväxthämning.</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Forskaren </a:t>
            </a:r>
            <a:r>
              <a:rPr lang="sv-SE" sz="1200" kern="1200" dirty="0" err="1">
                <a:solidFill>
                  <a:schemeClr val="tx1"/>
                </a:solidFill>
                <a:effectLst/>
                <a:latin typeface="+mn-lt"/>
                <a:ea typeface="+mn-ea"/>
                <a:cs typeface="+mn-cs"/>
              </a:rPr>
              <a:t>Hafrun</a:t>
            </a:r>
            <a:r>
              <a:rPr lang="sv-SE" sz="1200" kern="1200" dirty="0">
                <a:solidFill>
                  <a:schemeClr val="tx1"/>
                </a:solidFill>
                <a:effectLst/>
                <a:latin typeface="+mn-lt"/>
                <a:ea typeface="+mn-ea"/>
                <a:cs typeface="+mn-cs"/>
              </a:rPr>
              <a:t> Finnbogadottir, menar också att man kan se att kvinnor som utsatts för våld under graviditeten föder mindre barn och får fler komplikationer. De har också sämre hälsa både fysiskt och psykiskt. Våldet kan också rikta sig mot magen under en graviditet. </a:t>
            </a:r>
          </a:p>
          <a:p>
            <a:endParaRPr lang="sv-SE" sz="1200" b="1"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Barn med annan partner</a:t>
            </a:r>
            <a:endParaRPr lang="sv-SE" sz="1200" kern="1200" dirty="0">
              <a:solidFill>
                <a:schemeClr val="tx1"/>
              </a:solidFill>
              <a:effectLst/>
              <a:latin typeface="+mn-lt"/>
              <a:ea typeface="+mn-ea"/>
              <a:cs typeface="+mn-cs"/>
            </a:endParaRPr>
          </a:p>
          <a:p>
            <a:pPr lvl="0"/>
            <a:endParaRPr lang="sv-SE" sz="1200" b="1" kern="1200" dirty="0">
              <a:solidFill>
                <a:schemeClr val="tx1"/>
              </a:solidFill>
              <a:effectLst/>
              <a:latin typeface="+mn-lt"/>
              <a:ea typeface="+mn-ea"/>
              <a:cs typeface="+mn-cs"/>
            </a:endParaRPr>
          </a:p>
          <a:p>
            <a:pPr lvl="0"/>
            <a:r>
              <a:rPr lang="sv-SE" sz="1200" b="1" kern="1200" dirty="0">
                <a:solidFill>
                  <a:schemeClr val="tx1"/>
                </a:solidFill>
                <a:effectLst/>
                <a:latin typeface="+mn-lt"/>
                <a:ea typeface="+mn-ea"/>
                <a:cs typeface="+mn-cs"/>
              </a:rPr>
              <a:t>Normaliserad</a:t>
            </a:r>
            <a:r>
              <a:rPr lang="sv-SE" b="1" dirty="0"/>
              <a:t> att den utsatta </a:t>
            </a:r>
            <a:r>
              <a:rPr lang="sv-SE" sz="1200" kern="1200" dirty="0">
                <a:solidFill>
                  <a:schemeClr val="tx1"/>
                </a:solidFill>
                <a:effectLst/>
                <a:latin typeface="+mn-lt"/>
                <a:ea typeface="+mn-ea"/>
                <a:cs typeface="+mn-cs"/>
              </a:rPr>
              <a:t>förminskar våldet, ser det som en del av vardagen. </a:t>
            </a:r>
            <a:r>
              <a:rPr lang="sv-SE" sz="1200" b="1" kern="1200" dirty="0">
                <a:solidFill>
                  <a:schemeClr val="tx1"/>
                </a:solidFill>
                <a:effectLst/>
                <a:latin typeface="+mn-lt"/>
                <a:ea typeface="+mn-ea"/>
                <a:cs typeface="+mn-cs"/>
              </a:rPr>
              <a:t>Internaliserat våldet</a:t>
            </a:r>
            <a:r>
              <a:rPr lang="sv-SE" sz="1200" kern="1200" dirty="0">
                <a:solidFill>
                  <a:schemeClr val="tx1"/>
                </a:solidFill>
                <a:effectLst/>
                <a:latin typeface="+mn-lt"/>
                <a:ea typeface="+mn-ea"/>
                <a:cs typeface="+mn-cs"/>
              </a:rPr>
              <a:t>; beskyller sig själv för våldet, ser inget fel i att bli utsatt för våld.</a:t>
            </a:r>
          </a:p>
          <a:p>
            <a:pPr lvl="0"/>
            <a:endParaRPr lang="sv-SE" sz="1200" b="1" kern="1200" dirty="0">
              <a:solidFill>
                <a:schemeClr val="tx1"/>
              </a:solidFill>
              <a:effectLst/>
              <a:latin typeface="+mn-lt"/>
              <a:ea typeface="+mn-ea"/>
              <a:cs typeface="+mn-cs"/>
            </a:endParaRPr>
          </a:p>
          <a:p>
            <a:pPr lvl="0"/>
            <a:r>
              <a:rPr lang="sv-SE" sz="1200" b="1" kern="1200" dirty="0">
                <a:solidFill>
                  <a:schemeClr val="tx1"/>
                </a:solidFill>
                <a:effectLst/>
                <a:latin typeface="+mn-lt"/>
                <a:ea typeface="+mn-ea"/>
                <a:cs typeface="+mn-cs"/>
              </a:rPr>
              <a:t>Uttalat att man vill separera/begärt skilsmässa</a:t>
            </a:r>
          </a:p>
          <a:p>
            <a:r>
              <a:rPr lang="sv-SE" dirty="0"/>
              <a:t>Att tidigare ha utsatt partnern för våld visar sig också vara en riskfaktor. I en studie av Hans </a:t>
            </a:r>
            <a:r>
              <a:rPr lang="sv-SE" dirty="0" err="1"/>
              <a:t>Ekbrand</a:t>
            </a:r>
            <a:r>
              <a:rPr lang="sv-SE" dirty="0"/>
              <a:t>, forskare i sociologi, var det väldigt få män som utövade våld efter separation som inte hade gjort det innan. </a:t>
            </a:r>
          </a:p>
          <a:p>
            <a:r>
              <a:rPr lang="sv-SE" dirty="0"/>
              <a:t> </a:t>
            </a:r>
          </a:p>
          <a:p>
            <a:r>
              <a:rPr lang="sv-SE" b="1" dirty="0"/>
              <a:t>Det är därför viktigt att ha en plan för separationen.</a:t>
            </a:r>
          </a:p>
          <a:p>
            <a:pPr lvl="0"/>
            <a:r>
              <a:rPr lang="sv-SE" sz="1200" kern="1200" dirty="0">
                <a:solidFill>
                  <a:schemeClr val="tx1"/>
                </a:solidFill>
                <a:effectLst/>
                <a:latin typeface="+mn-lt"/>
                <a:ea typeface="+mn-ea"/>
                <a:cs typeface="+mn-cs"/>
              </a:rPr>
              <a:t>.</a:t>
            </a:r>
          </a:p>
        </p:txBody>
      </p:sp>
      <p:sp>
        <p:nvSpPr>
          <p:cNvPr id="4" name="Platshållare för bildnummer 3"/>
          <p:cNvSpPr>
            <a:spLocks noGrp="1"/>
          </p:cNvSpPr>
          <p:nvPr>
            <p:ph type="sldNum" sz="quarter" idx="10"/>
          </p:nvPr>
        </p:nvSpPr>
        <p:spPr/>
        <p:txBody>
          <a:bodyPr/>
          <a:lstStyle/>
          <a:p>
            <a:fld id="{CB67DB8B-FF51-432C-8DF9-E84D8974F961}" type="slidenum">
              <a:rPr lang="sv-SE" smtClean="0"/>
              <a:t>35</a:t>
            </a:fld>
            <a:endParaRPr lang="sv-SE"/>
          </a:p>
        </p:txBody>
      </p:sp>
    </p:spTree>
    <p:extLst>
      <p:ext uri="{BB962C8B-B14F-4D97-AF65-F5344CB8AC3E}">
        <p14:creationId xmlns:p14="http://schemas.microsoft.com/office/powerpoint/2010/main" val="42629840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Det räcker ofta inte att bedöma risken för fortsatt våld vid ett tillfälle och betrakta utfallet som ett slutgiltigt svar på frågan om vilka hot eller riskfaktorer som den våldsutsatta kan möta. </a:t>
            </a:r>
          </a:p>
          <a:p>
            <a:pPr marL="0" indent="0">
              <a:buNone/>
            </a:pPr>
            <a:endParaRPr lang="sv-SE" dirty="0"/>
          </a:p>
          <a:p>
            <a:pPr marL="0" indent="0">
              <a:buNone/>
            </a:pPr>
            <a:r>
              <a:rPr lang="sv-SE" dirty="0"/>
              <a:t>Bedömningen av risk kan snabbt bli inaktuell. Så fort nya omständigheter inträffar kan det vara skäl att göra en ny bedömning. Därför är det ofta nödvändigt att socialtjänsten kontinuerligt omprövar helhetsbedömningen av den enskildes utsatthet. </a:t>
            </a:r>
          </a:p>
          <a:p>
            <a:endParaRPr lang="sv-SE" dirty="0"/>
          </a:p>
        </p:txBody>
      </p:sp>
      <p:sp>
        <p:nvSpPr>
          <p:cNvPr id="4" name="Platshållare för bildnummer 3"/>
          <p:cNvSpPr>
            <a:spLocks noGrp="1"/>
          </p:cNvSpPr>
          <p:nvPr>
            <p:ph type="sldNum" sz="quarter" idx="10"/>
          </p:nvPr>
        </p:nvSpPr>
        <p:spPr/>
        <p:txBody>
          <a:bodyPr/>
          <a:lstStyle/>
          <a:p>
            <a:fld id="{CB67DB8B-FF51-432C-8DF9-E84D8974F961}" type="slidenum">
              <a:rPr lang="sv-SE" smtClean="0"/>
              <a:t>36</a:t>
            </a:fld>
            <a:endParaRPr lang="sv-SE"/>
          </a:p>
        </p:txBody>
      </p:sp>
    </p:spTree>
    <p:extLst>
      <p:ext uri="{BB962C8B-B14F-4D97-AF65-F5344CB8AC3E}">
        <p14:creationId xmlns:p14="http://schemas.microsoft.com/office/powerpoint/2010/main" val="2897413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Om den våldsutsatta har barn kan det finnas en rädsla att erkänna den risk man upplever eftersom den också berör barnet och kan väcka rädsla för att barnet ska bli omhändertaget. </a:t>
            </a:r>
            <a:endParaRPr lang="sv-SE" dirty="0"/>
          </a:p>
        </p:txBody>
      </p:sp>
      <p:sp>
        <p:nvSpPr>
          <p:cNvPr id="4" name="Platshållare för bildnummer 3"/>
          <p:cNvSpPr>
            <a:spLocks noGrp="1"/>
          </p:cNvSpPr>
          <p:nvPr>
            <p:ph type="sldNum" sz="quarter" idx="10"/>
          </p:nvPr>
        </p:nvSpPr>
        <p:spPr/>
        <p:txBody>
          <a:bodyPr/>
          <a:lstStyle/>
          <a:p>
            <a:fld id="{CB67DB8B-FF51-432C-8DF9-E84D8974F961}" type="slidenum">
              <a:rPr lang="sv-SE" smtClean="0"/>
              <a:t>37</a:t>
            </a:fld>
            <a:endParaRPr lang="sv-SE"/>
          </a:p>
        </p:txBody>
      </p:sp>
    </p:spTree>
    <p:extLst>
      <p:ext uri="{BB962C8B-B14F-4D97-AF65-F5344CB8AC3E}">
        <p14:creationId xmlns:p14="http://schemas.microsoft.com/office/powerpoint/2010/main" val="6030605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Om den våldsutsatta har barn kan det finnas en rädsla att erkänna den risk man upplever eftersom den också berör barnet och kan väcka rädsla för att barnet ska bli omhändertaget. </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Forskning visar att rädslan för att det egna barnet eller barnen ska bli omhändertagna kan ha inflytande över våldsutsattas hjälpsökande på olika sätt. </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Rädslan att förlora vårdnaden kan medföra att den utsatta minimerar risken för vidare utsatthet. </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När den våldsutsatta uppfattar att professionella anser att barnen behöver ökat skydd, även till priset av ett eventuellt omhändertagande, tycks detta ibland kunna ge den våldsutsatta motivation att bryta upp från situationen. </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När man som professionell ska återkoppla resultatet från FREDA-farlighetsbedömning och vill diskutera eventuella konsekvenser för barnet/barnen är det viktigt att ta hänsyn till att prat om barnen kan påverka den utsatta olika beroende på var i uppbrottsprocessen denne befinner sig. </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Om barn kan ha utsatts för eller bevittnat våld eller andra övergrepp av en närstående ska nämnden inleda en utredning om barnets behov av stöd och hjälp (jfr 6 kap.1 § SOSFS 2014:4). </a:t>
            </a:r>
          </a:p>
          <a:p>
            <a:endParaRPr lang="sv-SE" sz="1200" b="0" i="0" u="none" strike="noStrike" kern="1200" baseline="0" dirty="0">
              <a:solidFill>
                <a:schemeClr val="tx1"/>
              </a:solidFill>
              <a:latin typeface="+mn-lt"/>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fld id="{CB67DB8B-FF51-432C-8DF9-E84D8974F961}" type="slidenum">
              <a:rPr lang="sv-SE" smtClean="0"/>
              <a:t>38</a:t>
            </a:fld>
            <a:endParaRPr lang="sv-SE"/>
          </a:p>
        </p:txBody>
      </p:sp>
    </p:spTree>
    <p:extLst>
      <p:ext uri="{BB962C8B-B14F-4D97-AF65-F5344CB8AC3E}">
        <p14:creationId xmlns:p14="http://schemas.microsoft.com/office/powerpoint/2010/main" val="25829331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baseline="0" dirty="0">
                <a:solidFill>
                  <a:schemeClr val="tx1"/>
                </a:solidFill>
                <a:latin typeface="+mn-lt"/>
                <a:ea typeface="+mn-ea"/>
                <a:cs typeface="+mn-cs"/>
              </a:rPr>
              <a:t>Varsamhet i tolkningen </a:t>
            </a:r>
          </a:p>
          <a:p>
            <a:r>
              <a:rPr lang="sv-SE" sz="1200" b="0" i="0" u="none" strike="noStrike" kern="1200" baseline="0" dirty="0">
                <a:solidFill>
                  <a:schemeClr val="tx1"/>
                </a:solidFill>
                <a:latin typeface="+mn-lt"/>
                <a:ea typeface="+mn-ea"/>
                <a:cs typeface="+mn-cs"/>
              </a:rPr>
              <a:t>Det finns flera skäl att vara varsam i tolkningen av resultatet från FREDA-farlighetsbedömning. </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Den våldsutsattas egen uppskattning av risk är i genomsnitt lika god som standardiserade instruments förmåga att förutsäga risk. </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Detta gäller dock generellt sett och det kan alltså finnas personer som underskattar eller minimerar sin risk. </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Om den våldsutsatta själv upplever låg risk för ökat våld medan FREDA-farlighetsbedömning ger höga poäng kan denna skillnad vara utgångspunkt för en diskussion om skyddsbehov. </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Markera och diskuterar där den utsatta får höga siffor med inte tänker att den är så utsatt</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Relatera till den utsatta egna ord</a:t>
            </a:r>
          </a:p>
          <a:p>
            <a:r>
              <a:rPr lang="sv-SE" sz="1200" b="0" i="0" u="none" strike="noStrike" kern="1200" baseline="0" dirty="0">
                <a:solidFill>
                  <a:schemeClr val="tx1"/>
                </a:solidFill>
                <a:latin typeface="+mn-lt"/>
                <a:ea typeface="+mn-ea"/>
                <a:cs typeface="+mn-cs"/>
              </a:rPr>
              <a:t>Det du berättade ….</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Den professionella kan berätta att faktorer som i forskning visat sig vara kopplade till eskalerat våld tyder på att risken kan vara större än kvinnan själv upplever den. </a:t>
            </a:r>
            <a:endParaRPr lang="sv-SE" dirty="0"/>
          </a:p>
        </p:txBody>
      </p:sp>
      <p:sp>
        <p:nvSpPr>
          <p:cNvPr id="4" name="Platshållare för bildnummer 3"/>
          <p:cNvSpPr>
            <a:spLocks noGrp="1"/>
          </p:cNvSpPr>
          <p:nvPr>
            <p:ph type="sldNum" sz="quarter" idx="10"/>
          </p:nvPr>
        </p:nvSpPr>
        <p:spPr/>
        <p:txBody>
          <a:bodyPr/>
          <a:lstStyle/>
          <a:p>
            <a:fld id="{CB67DB8B-FF51-432C-8DF9-E84D8974F961}" type="slidenum">
              <a:rPr lang="sv-SE" smtClean="0"/>
              <a:t>39</a:t>
            </a:fld>
            <a:endParaRPr lang="sv-SE"/>
          </a:p>
        </p:txBody>
      </p:sp>
    </p:spTree>
    <p:extLst>
      <p:ext uri="{BB962C8B-B14F-4D97-AF65-F5344CB8AC3E}">
        <p14:creationId xmlns:p14="http://schemas.microsoft.com/office/powerpoint/2010/main" val="2023754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Sekretesslagen: (2009:400). </a:t>
            </a:r>
          </a:p>
          <a:p>
            <a:endParaRPr lang="sv-SE" dirty="0"/>
          </a:p>
          <a:p>
            <a:r>
              <a:rPr lang="sv-SE" dirty="0"/>
              <a:t>Förutom socialtjänstens utredning av en enskilds behov av skydd och stöd kan även polisen bedöma risken för den enskilde att utsättas för fortsatt våld. </a:t>
            </a:r>
          </a:p>
          <a:p>
            <a:endParaRPr lang="sv-SE" dirty="0"/>
          </a:p>
          <a:p>
            <a:r>
              <a:rPr lang="sv-SE" dirty="0"/>
              <a:t>Det är viktigt att socialtjänsten kommunicerar med polisen om riskbedömningar för att komplettera underlaget och underlätta samverkan kring den våldsutsatta personen. </a:t>
            </a:r>
          </a:p>
          <a:p>
            <a:endParaRPr lang="sv-SE" dirty="0"/>
          </a:p>
          <a:p>
            <a:r>
              <a:rPr lang="sv-SE" dirty="0"/>
              <a:t>Även skyddade boenden och Kriminalvården kan bedöma risken för den enskilde att utsättas för fortsatt våld. </a:t>
            </a:r>
          </a:p>
          <a:p>
            <a:endParaRPr lang="sv-SE" dirty="0"/>
          </a:p>
          <a:p>
            <a:r>
              <a:rPr lang="sv-SE" dirty="0"/>
              <a:t>Om sekretessbelagd information ska utbytas förutsätter detta dock att reglerna om sekretess i OSL eller tystnadsplikt enligt 15 kap. 1 § SoL medger ett utbyte. </a:t>
            </a:r>
          </a:p>
          <a:p>
            <a:r>
              <a:rPr lang="sv-SE" dirty="0"/>
              <a:t>Text även </a:t>
            </a:r>
            <a:r>
              <a:rPr lang="sv-SE" dirty="0" err="1"/>
              <a:t>slide</a:t>
            </a:r>
            <a:r>
              <a:rPr lang="sv-SE" dirty="0"/>
              <a:t> 7</a:t>
            </a:r>
          </a:p>
          <a:p>
            <a:endParaRPr lang="sv-SE" dirty="0"/>
          </a:p>
        </p:txBody>
      </p:sp>
      <p:sp>
        <p:nvSpPr>
          <p:cNvPr id="4" name="Platshållare för bildnummer 3"/>
          <p:cNvSpPr>
            <a:spLocks noGrp="1"/>
          </p:cNvSpPr>
          <p:nvPr>
            <p:ph type="sldNum" sz="quarter" idx="10"/>
          </p:nvPr>
        </p:nvSpPr>
        <p:spPr/>
        <p:txBody>
          <a:bodyPr/>
          <a:lstStyle/>
          <a:p>
            <a:fld id="{CB67DB8B-FF51-432C-8DF9-E84D8974F961}" type="slidenum">
              <a:rPr lang="sv-SE" smtClean="0"/>
              <a:t>4</a:t>
            </a:fld>
            <a:endParaRPr lang="sv-SE"/>
          </a:p>
        </p:txBody>
      </p:sp>
    </p:spTree>
    <p:extLst>
      <p:ext uri="{BB962C8B-B14F-4D97-AF65-F5344CB8AC3E}">
        <p14:creationId xmlns:p14="http://schemas.microsoft.com/office/powerpoint/2010/main" val="14333713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B67DB8B-FF51-432C-8DF9-E84D8974F961}" type="slidenum">
              <a:rPr lang="sv-SE" smtClean="0"/>
              <a:t>40</a:t>
            </a:fld>
            <a:endParaRPr lang="sv-SE"/>
          </a:p>
        </p:txBody>
      </p:sp>
    </p:spTree>
    <p:extLst>
      <p:ext uri="{BB962C8B-B14F-4D97-AF65-F5344CB8AC3E}">
        <p14:creationId xmlns:p14="http://schemas.microsoft.com/office/powerpoint/2010/main" val="19359546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Man skriver en sammanfattning av bedömningen då man är klar, här vägs även FREDA-beskrivning och annan viktig information in.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Huruvida den sammanfattande riskbedömningen ska vara ingå som en del av en utredning eller vara ett enskilt dokument beror på vilken yrkesroll du har och hur verksamheten är organiserad.</a:t>
            </a:r>
          </a:p>
          <a:p>
            <a:endParaRPr lang="sv-SE" dirty="0"/>
          </a:p>
        </p:txBody>
      </p:sp>
      <p:sp>
        <p:nvSpPr>
          <p:cNvPr id="4" name="Platshållare för bildnummer 3"/>
          <p:cNvSpPr>
            <a:spLocks noGrp="1"/>
          </p:cNvSpPr>
          <p:nvPr>
            <p:ph type="sldNum" sz="quarter" idx="10"/>
          </p:nvPr>
        </p:nvSpPr>
        <p:spPr/>
        <p:txBody>
          <a:bodyPr/>
          <a:lstStyle/>
          <a:p>
            <a:fld id="{CB67DB8B-FF51-432C-8DF9-E84D8974F961}" type="slidenum">
              <a:rPr lang="sv-SE" smtClean="0"/>
              <a:t>41</a:t>
            </a:fld>
            <a:endParaRPr lang="sv-SE"/>
          </a:p>
        </p:txBody>
      </p:sp>
    </p:spTree>
    <p:extLst>
      <p:ext uri="{BB962C8B-B14F-4D97-AF65-F5344CB8AC3E}">
        <p14:creationId xmlns:p14="http://schemas.microsoft.com/office/powerpoint/2010/main" val="38610587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Gruppindelning två och två.</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Man skriver en sammanfattning av bedömningen, här vägs även FREDA-beskrivning och annan viktig information in!. </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CB67DB8B-FF51-432C-8DF9-E84D8974F961}" type="slidenum">
              <a:rPr lang="sv-SE" smtClean="0"/>
              <a:t>42</a:t>
            </a:fld>
            <a:endParaRPr lang="sv-SE"/>
          </a:p>
        </p:txBody>
      </p:sp>
    </p:spTree>
    <p:extLst>
      <p:ext uri="{BB962C8B-B14F-4D97-AF65-F5344CB8AC3E}">
        <p14:creationId xmlns:p14="http://schemas.microsoft.com/office/powerpoint/2010/main" val="41442156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Utifrån berättelsen om Katarina har Berit Svahn Andersen, Härryda kommun, på uppdrag skrivit en utredning baserad på FREDA Beskrivning och FEDA Farlighet, men även annan information och sina egna erfarenheter! Tänk på att FREDA bedömningsmetoder enbart är en av flera informationskällor..</a:t>
            </a:r>
          </a:p>
        </p:txBody>
      </p:sp>
      <p:sp>
        <p:nvSpPr>
          <p:cNvPr id="4" name="Platshållare för bildnummer 3"/>
          <p:cNvSpPr>
            <a:spLocks noGrp="1"/>
          </p:cNvSpPr>
          <p:nvPr>
            <p:ph type="sldNum" sz="quarter" idx="5"/>
          </p:nvPr>
        </p:nvSpPr>
        <p:spPr/>
        <p:txBody>
          <a:bodyPr/>
          <a:lstStyle/>
          <a:p>
            <a:fld id="{CB67DB8B-FF51-432C-8DF9-E84D8974F961}" type="slidenum">
              <a:rPr lang="sv-SE" smtClean="0"/>
              <a:t>43</a:t>
            </a:fld>
            <a:endParaRPr lang="sv-SE"/>
          </a:p>
        </p:txBody>
      </p:sp>
    </p:spTree>
    <p:extLst>
      <p:ext uri="{BB962C8B-B14F-4D97-AF65-F5344CB8AC3E}">
        <p14:creationId xmlns:p14="http://schemas.microsoft.com/office/powerpoint/2010/main" val="10632750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Allmän reflektion kring hur man gör på t.ex. utredningsenhet för barn när det är barnens journal och gemensam vårdnad - då den ev. förövaren (ex. fadern) kan läsa och begära ut materialet. Vad och hur man ska skriva om det våld som sker mellan föräldrarna, i barnets journal?</a:t>
            </a:r>
          </a:p>
          <a:p>
            <a:r>
              <a:rPr lang="sv-SE" dirty="0"/>
              <a:t> </a:t>
            </a:r>
          </a:p>
          <a:p>
            <a:r>
              <a:rPr lang="sv-SE" dirty="0"/>
              <a:t>Om man är gift och det framkommer våld på t.ex. försörjningsstöd, hur gör man då om man har gemensam journal – dela journal.</a:t>
            </a:r>
          </a:p>
          <a:p>
            <a:r>
              <a:rPr lang="sv-SE" dirty="0"/>
              <a:t> </a:t>
            </a:r>
          </a:p>
          <a:p>
            <a:r>
              <a:rPr lang="sv-SE" dirty="0"/>
              <a:t>Hur gör man om man har skyddade personuppgifter?</a:t>
            </a:r>
          </a:p>
          <a:p>
            <a:pPr lvl="0">
              <a:defRPr/>
            </a:pPr>
            <a:endParaRPr lang="sv-SE" dirty="0"/>
          </a:p>
          <a:p>
            <a:endParaRPr lang="sv-SE" dirty="0"/>
          </a:p>
        </p:txBody>
      </p:sp>
      <p:sp>
        <p:nvSpPr>
          <p:cNvPr id="4" name="Platshållare för bildnummer 3"/>
          <p:cNvSpPr>
            <a:spLocks noGrp="1"/>
          </p:cNvSpPr>
          <p:nvPr>
            <p:ph type="sldNum" sz="quarter" idx="10"/>
          </p:nvPr>
        </p:nvSpPr>
        <p:spPr/>
        <p:txBody>
          <a:bodyPr/>
          <a:lstStyle/>
          <a:p>
            <a:fld id="{CB67DB8B-FF51-432C-8DF9-E84D8974F961}" type="slidenum">
              <a:rPr lang="sv-SE" smtClean="0"/>
              <a:t>44</a:t>
            </a:fld>
            <a:endParaRPr lang="sv-SE"/>
          </a:p>
        </p:txBody>
      </p:sp>
    </p:spTree>
    <p:extLst>
      <p:ext uri="{BB962C8B-B14F-4D97-AF65-F5344CB8AC3E}">
        <p14:creationId xmlns:p14="http://schemas.microsoft.com/office/powerpoint/2010/main" val="19249409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B67DB8B-FF51-432C-8DF9-E84D8974F961}" type="slidenum">
              <a:rPr lang="sv-SE" smtClean="0"/>
              <a:t>45</a:t>
            </a:fld>
            <a:endParaRPr lang="sv-SE"/>
          </a:p>
        </p:txBody>
      </p:sp>
    </p:spTree>
    <p:extLst>
      <p:ext uri="{BB962C8B-B14F-4D97-AF65-F5344CB8AC3E}">
        <p14:creationId xmlns:p14="http://schemas.microsoft.com/office/powerpoint/2010/main" val="24580669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Dokumentation är viktigt. Man får gärna använda sig av de utredningsmallar som finns i FREDA-paketet.</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Om ni tillhör samma nämnd så bör dokumentationen av FREDA beskrivning/farlighet dokumenteras även i barnets akt (om barn finns med i bilden) som en beskrivning av våldets karaktär. Om ni inte tillhör samma så kan den ena föräldern samtycka till att dokumentationen läggs i barnets akt. </a:t>
            </a:r>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CB67DB8B-FF51-432C-8DF9-E84D8974F961}" type="slidenum">
              <a:rPr lang="sv-SE" smtClean="0"/>
              <a:t>46</a:t>
            </a:fld>
            <a:endParaRPr lang="sv-SE"/>
          </a:p>
        </p:txBody>
      </p:sp>
    </p:spTree>
    <p:extLst>
      <p:ext uri="{BB962C8B-B14F-4D97-AF65-F5344CB8AC3E}">
        <p14:creationId xmlns:p14="http://schemas.microsoft.com/office/powerpoint/2010/main" val="793664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CB67DB8B-FF51-432C-8DF9-E84D8974F961}" type="slidenum">
              <a:rPr lang="sv-SE" smtClean="0"/>
              <a:t>47</a:t>
            </a:fld>
            <a:endParaRPr lang="sv-SE"/>
          </a:p>
        </p:txBody>
      </p:sp>
    </p:spTree>
    <p:extLst>
      <p:ext uri="{BB962C8B-B14F-4D97-AF65-F5344CB8AC3E}">
        <p14:creationId xmlns:p14="http://schemas.microsoft.com/office/powerpoint/2010/main" val="3933092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Gruppindelning två och två.</a:t>
            </a:r>
          </a:p>
          <a:p>
            <a:endParaRPr lang="sv-SE" dirty="0"/>
          </a:p>
          <a:p>
            <a:r>
              <a:rPr lang="sv-SE" dirty="0"/>
              <a:t>Ni behöver inte veta allt, lägg till eget så det blir tydligt och levande.</a:t>
            </a:r>
          </a:p>
          <a:p>
            <a:r>
              <a:rPr lang="sv-SE" dirty="0"/>
              <a:t>Vad kom ni fram till?</a:t>
            </a:r>
          </a:p>
          <a:p>
            <a:r>
              <a:rPr lang="sv-SE" dirty="0"/>
              <a:t>Vilka faktorer anser ni påverkade er bedömning?</a:t>
            </a:r>
          </a:p>
          <a:p>
            <a:endParaRPr lang="sv-SE" dirty="0"/>
          </a:p>
        </p:txBody>
      </p:sp>
      <p:sp>
        <p:nvSpPr>
          <p:cNvPr id="4" name="Platshållare för bildnummer 3"/>
          <p:cNvSpPr>
            <a:spLocks noGrp="1"/>
          </p:cNvSpPr>
          <p:nvPr>
            <p:ph type="sldNum" sz="quarter" idx="10"/>
          </p:nvPr>
        </p:nvSpPr>
        <p:spPr/>
        <p:txBody>
          <a:bodyPr/>
          <a:lstStyle/>
          <a:p>
            <a:fld id="{CB67DB8B-FF51-432C-8DF9-E84D8974F961}" type="slidenum">
              <a:rPr lang="sv-SE" smtClean="0"/>
              <a:t>5</a:t>
            </a:fld>
            <a:endParaRPr lang="sv-SE"/>
          </a:p>
        </p:txBody>
      </p:sp>
    </p:spTree>
    <p:extLst>
      <p:ext uri="{BB962C8B-B14F-4D97-AF65-F5344CB8AC3E}">
        <p14:creationId xmlns:p14="http://schemas.microsoft.com/office/powerpoint/2010/main" val="2935165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992665" y="3271382"/>
            <a:ext cx="7941310" cy="3185231"/>
          </a:xfrm>
        </p:spPr>
        <p:txBody>
          <a:bodyPr/>
          <a:lstStyle/>
          <a:p>
            <a:r>
              <a:rPr lang="sv-SE" dirty="0">
                <a:hlinkClick r:id="rId3"/>
              </a:rPr>
              <a:t>Socialstyrelsens utredningar av vissa skador och dödsfall 2018–2021</a:t>
            </a:r>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CB67DB8B-FF51-432C-8DF9-E84D8974F961}" type="slidenum">
              <a:rPr lang="sv-SE" smtClean="0"/>
              <a:t>6</a:t>
            </a:fld>
            <a:endParaRPr lang="sv-SE"/>
          </a:p>
        </p:txBody>
      </p:sp>
    </p:spTree>
    <p:extLst>
      <p:ext uri="{BB962C8B-B14F-4D97-AF65-F5344CB8AC3E}">
        <p14:creationId xmlns:p14="http://schemas.microsoft.com/office/powerpoint/2010/main" val="2133619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200" b="1" kern="1200" dirty="0">
                <a:solidFill>
                  <a:schemeClr val="tx1"/>
                </a:solidFill>
                <a:effectLst/>
                <a:latin typeface="+mn-lt"/>
                <a:ea typeface="+mn-ea"/>
                <a:cs typeface="+mn-cs"/>
              </a:rPr>
              <a:t>Baserat på ett internationellt beprövat riskbedömningsinstrument ”</a:t>
            </a:r>
            <a:r>
              <a:rPr lang="sv-SE" sz="1200" b="1" kern="1200" dirty="0" err="1">
                <a:solidFill>
                  <a:schemeClr val="tx1"/>
                </a:solidFill>
                <a:effectLst/>
                <a:latin typeface="+mn-lt"/>
                <a:ea typeface="+mn-ea"/>
                <a:cs typeface="+mn-cs"/>
              </a:rPr>
              <a:t>Danger</a:t>
            </a:r>
            <a:r>
              <a:rPr lang="sv-SE" sz="1200" b="1" kern="1200" dirty="0">
                <a:solidFill>
                  <a:schemeClr val="tx1"/>
                </a:solidFill>
                <a:effectLst/>
                <a:latin typeface="+mn-lt"/>
                <a:ea typeface="+mn-ea"/>
                <a:cs typeface="+mn-cs"/>
              </a:rPr>
              <a:t> </a:t>
            </a:r>
            <a:r>
              <a:rPr lang="sv-SE" sz="1200" b="1" kern="1200" dirty="0" err="1">
                <a:solidFill>
                  <a:schemeClr val="tx1"/>
                </a:solidFill>
                <a:effectLst/>
                <a:latin typeface="+mn-lt"/>
                <a:ea typeface="+mn-ea"/>
                <a:cs typeface="+mn-cs"/>
              </a:rPr>
              <a:t>Assessment</a:t>
            </a:r>
            <a:r>
              <a:rPr lang="sv-SE" sz="1200" b="1" kern="1200" dirty="0">
                <a:solidFill>
                  <a:schemeClr val="tx1"/>
                </a:solidFill>
                <a:effectLst/>
                <a:latin typeface="+mn-lt"/>
                <a:ea typeface="+mn-ea"/>
                <a:cs typeface="+mn-cs"/>
              </a:rPr>
              <a:t>” (USA/Kanada)</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pPr lvl="0"/>
            <a:r>
              <a:rPr lang="sv-SE" sz="1200" b="1" kern="1200" dirty="0">
                <a:solidFill>
                  <a:schemeClr val="tx1"/>
                </a:solidFill>
                <a:effectLst/>
                <a:latin typeface="+mn-lt"/>
                <a:ea typeface="+mn-ea"/>
                <a:cs typeface="+mn-cs"/>
              </a:rPr>
              <a:t>Ligger till grund för säkerhetsplaneringen med den våldsutsatta</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Detta eftersom svaren resulterar i en farlighetsnivå, och varje farlighetsnivå har olika riktlinjer för säkerhetsplanering. Det kommer vi att gå mer in på sen.</a:t>
            </a:r>
          </a:p>
          <a:p>
            <a:r>
              <a:rPr lang="sv-SE" sz="1200" kern="1200" dirty="0">
                <a:solidFill>
                  <a:schemeClr val="tx1"/>
                </a:solidFill>
                <a:effectLst/>
                <a:latin typeface="+mn-lt"/>
                <a:ea typeface="+mn-ea"/>
                <a:cs typeface="+mn-cs"/>
              </a:rPr>
              <a:t> </a:t>
            </a:r>
          </a:p>
          <a:p>
            <a:pPr lvl="0"/>
            <a:r>
              <a:rPr lang="sv-SE" sz="1200" b="1" kern="1200" dirty="0">
                <a:solidFill>
                  <a:schemeClr val="tx1"/>
                </a:solidFill>
                <a:effectLst/>
                <a:latin typeface="+mn-lt"/>
                <a:ea typeface="+mn-ea"/>
                <a:cs typeface="+mn-cs"/>
              </a:rPr>
              <a:t>En del av en helhetsbedömning av risk. Ska kompletteras med annan information och den våldsutsatta personens egen uppfattning om risk.</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Det har visat sig att personens egen bedömning om risk kan vara lika bra som en bedömningsmetods förutsägelse om våld, men det kan finnas problem här om den våldsutsatta förminskar våldet. </a:t>
            </a:r>
          </a:p>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CB67DB8B-FF51-432C-8DF9-E84D8974F961}" type="slidenum">
              <a:rPr lang="sv-SE" smtClean="0"/>
              <a:t>7</a:t>
            </a:fld>
            <a:endParaRPr lang="sv-SE"/>
          </a:p>
        </p:txBody>
      </p:sp>
    </p:spTree>
    <p:extLst>
      <p:ext uri="{BB962C8B-B14F-4D97-AF65-F5344CB8AC3E}">
        <p14:creationId xmlns:p14="http://schemas.microsoft.com/office/powerpoint/2010/main" val="2524237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Fungerar som en ögonöppnare för dig om professionell men även för klienten !</a:t>
            </a:r>
          </a:p>
        </p:txBody>
      </p:sp>
      <p:sp>
        <p:nvSpPr>
          <p:cNvPr id="4" name="Platshållare för bildnummer 3"/>
          <p:cNvSpPr>
            <a:spLocks noGrp="1"/>
          </p:cNvSpPr>
          <p:nvPr>
            <p:ph type="sldNum" sz="quarter" idx="10"/>
          </p:nvPr>
        </p:nvSpPr>
        <p:spPr/>
        <p:txBody>
          <a:bodyPr/>
          <a:lstStyle/>
          <a:p>
            <a:fld id="{CB67DB8B-FF51-432C-8DF9-E84D8974F961}" type="slidenum">
              <a:rPr lang="sv-SE" smtClean="0"/>
              <a:t>8</a:t>
            </a:fld>
            <a:endParaRPr lang="sv-SE"/>
          </a:p>
        </p:txBody>
      </p:sp>
    </p:spTree>
    <p:extLst>
      <p:ext uri="{BB962C8B-B14F-4D97-AF65-F5344CB8AC3E}">
        <p14:creationId xmlns:p14="http://schemas.microsoft.com/office/powerpoint/2010/main" val="451803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Be deltagarna ta fram sina farlighetsbedömningar.</a:t>
            </a:r>
          </a:p>
          <a:p>
            <a:r>
              <a:rPr lang="sv-SE" sz="1200" kern="1200" dirty="0">
                <a:solidFill>
                  <a:schemeClr val="tx1"/>
                </a:solidFill>
                <a:effectLst/>
                <a:latin typeface="+mn-lt"/>
                <a:ea typeface="+mn-ea"/>
                <a:cs typeface="+mn-cs"/>
              </a:rPr>
              <a:t> </a:t>
            </a:r>
          </a:p>
          <a:p>
            <a:pPr lvl="0"/>
            <a:r>
              <a:rPr lang="sv-SE" sz="1200" b="1" kern="1200" dirty="0">
                <a:solidFill>
                  <a:schemeClr val="tx1"/>
                </a:solidFill>
                <a:effectLst/>
                <a:latin typeface="+mn-lt"/>
                <a:ea typeface="+mn-ea"/>
                <a:cs typeface="+mn-cs"/>
              </a:rPr>
              <a:t>20 frågor (19 frågor om riskfaktorer kring ökat våld och en fråga om den våldsutsatta personen har haft tankar kring att ta sitt liv)</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pPr lvl="0"/>
            <a:r>
              <a:rPr lang="sv-SE" sz="1200" b="1" kern="1200" dirty="0">
                <a:solidFill>
                  <a:schemeClr val="tx1"/>
                </a:solidFill>
                <a:effectLst/>
                <a:latin typeface="+mn-lt"/>
                <a:ea typeface="+mn-ea"/>
                <a:cs typeface="+mn-cs"/>
              </a:rPr>
              <a:t>FREDA-farlighetsbedömning skiljer sig från FREDA-kortfrågor och beskrivning genom att frågorna också handlar om andra livsförhållanden än endast våld (ex. relationen, arbetssituation, missbruk, svartsjuka)</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pPr lvl="0"/>
            <a:r>
              <a:rPr lang="sv-SE" sz="1200" b="1" kern="1200" dirty="0">
                <a:solidFill>
                  <a:schemeClr val="tx1"/>
                </a:solidFill>
                <a:effectLst/>
                <a:latin typeface="+mn-lt"/>
                <a:ea typeface="+mn-ea"/>
                <a:cs typeface="+mn-cs"/>
              </a:rPr>
              <a:t>Frågorna fångar de riskfaktorer som i forskning visat sig vara relaterade till ökad risk för dödligt våld</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endParaRPr lang="sv-SE" dirty="0"/>
          </a:p>
        </p:txBody>
      </p:sp>
      <p:sp>
        <p:nvSpPr>
          <p:cNvPr id="4" name="Platshållare för bildnummer 3"/>
          <p:cNvSpPr>
            <a:spLocks noGrp="1"/>
          </p:cNvSpPr>
          <p:nvPr>
            <p:ph type="sldNum" sz="quarter" idx="10"/>
          </p:nvPr>
        </p:nvSpPr>
        <p:spPr/>
        <p:txBody>
          <a:bodyPr/>
          <a:lstStyle/>
          <a:p>
            <a:fld id="{CB67DB8B-FF51-432C-8DF9-E84D8974F961}" type="slidenum">
              <a:rPr lang="sv-SE" smtClean="0"/>
              <a:t>9</a:t>
            </a:fld>
            <a:endParaRPr lang="sv-SE"/>
          </a:p>
        </p:txBody>
      </p:sp>
    </p:spTree>
    <p:extLst>
      <p:ext uri="{BB962C8B-B14F-4D97-AF65-F5344CB8AC3E}">
        <p14:creationId xmlns:p14="http://schemas.microsoft.com/office/powerpoint/2010/main" val="1710264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ww.scottmonty.com/2015/02/you-cant-own-conversation.html"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sv-SE"/>
              <a:t>Klicka här för att ändra format</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en-US" dirty="0"/>
          </a:p>
        </p:txBody>
      </p:sp>
      <p:sp>
        <p:nvSpPr>
          <p:cNvPr id="4" name="Date Placeholder 3"/>
          <p:cNvSpPr>
            <a:spLocks noGrp="1"/>
          </p:cNvSpPr>
          <p:nvPr>
            <p:ph type="dt" sz="half" idx="10"/>
          </p:nvPr>
        </p:nvSpPr>
        <p:spPr/>
        <p:txBody>
          <a:bodyPr/>
          <a:lstStyle/>
          <a:p>
            <a:fld id="{FB646453-3561-48B9-8EA9-671C25CECD36}" type="datetime1">
              <a:rPr lang="sv-SE" smtClean="0"/>
              <a:t>2023-10-17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F6EC3F8-2C07-4911-B3C5-4813CCCD6197}" type="slidenum">
              <a:rPr lang="sv-SE" smtClean="0"/>
              <a:t>‹#›</a:t>
            </a:fld>
            <a:endParaRPr lang="sv-SE"/>
          </a:p>
        </p:txBody>
      </p:sp>
    </p:spTree>
    <p:extLst>
      <p:ext uri="{BB962C8B-B14F-4D97-AF65-F5344CB8AC3E}">
        <p14:creationId xmlns:p14="http://schemas.microsoft.com/office/powerpoint/2010/main" val="251056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a:t>Klicka här för att ändra format</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B67C6E6E-FD88-4680-997C-55C695230F26}" type="datetime1">
              <a:rPr lang="sv-SE" smtClean="0"/>
              <a:t>2023-10-17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F6EC3F8-2C07-4911-B3C5-4813CCCD6197}" type="slidenum">
              <a:rPr lang="sv-SE" smtClean="0"/>
              <a:t>‹#›</a:t>
            </a:fld>
            <a:endParaRPr lang="sv-SE"/>
          </a:p>
        </p:txBody>
      </p:sp>
    </p:spTree>
    <p:extLst>
      <p:ext uri="{BB962C8B-B14F-4D97-AF65-F5344CB8AC3E}">
        <p14:creationId xmlns:p14="http://schemas.microsoft.com/office/powerpoint/2010/main" val="1193355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a:t>Klicka här för att ändra format</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9BE61D6D-B88A-4F54-8C95-7B44235E91CE}" type="datetime1">
              <a:rPr lang="sv-SE" smtClean="0"/>
              <a:t>2023-10-17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F6EC3F8-2C07-4911-B3C5-4813CCCD6197}" type="slidenum">
              <a:rPr lang="sv-SE" smtClean="0"/>
              <a:t>‹#›</a:t>
            </a:fld>
            <a:endParaRPr lang="sv-SE"/>
          </a:p>
        </p:txBody>
      </p:sp>
    </p:spTree>
    <p:extLst>
      <p:ext uri="{BB962C8B-B14F-4D97-AF65-F5344CB8AC3E}">
        <p14:creationId xmlns:p14="http://schemas.microsoft.com/office/powerpoint/2010/main" val="1491628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3CB1FCBA-D239-46E4-B02A-646CD30B7823}" type="datetime1">
              <a:rPr lang="sv-SE" smtClean="0"/>
              <a:t>2023-10-17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F6EC3F8-2C07-4911-B3C5-4813CCCD6197}" type="slidenum">
              <a:rPr lang="sv-SE" smtClean="0"/>
              <a:t>‹#›</a:t>
            </a:fld>
            <a:endParaRPr lang="sv-SE"/>
          </a:p>
        </p:txBody>
      </p:sp>
    </p:spTree>
    <p:extLst>
      <p:ext uri="{BB962C8B-B14F-4D97-AF65-F5344CB8AC3E}">
        <p14:creationId xmlns:p14="http://schemas.microsoft.com/office/powerpoint/2010/main" val="2949089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sv-SE"/>
              <a:t>Klicka här för att ändra format</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C2E9D731-CC68-4B16-9892-438C741085C8}" type="datetime1">
              <a:rPr lang="sv-SE" smtClean="0"/>
              <a:t>2023-10-17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F6EC3F8-2C07-4911-B3C5-4813CCCD6197}" type="slidenum">
              <a:rPr lang="sv-SE" smtClean="0"/>
              <a:t>‹#›</a:t>
            </a:fld>
            <a:endParaRPr lang="sv-SE"/>
          </a:p>
        </p:txBody>
      </p:sp>
    </p:spTree>
    <p:extLst>
      <p:ext uri="{BB962C8B-B14F-4D97-AF65-F5344CB8AC3E}">
        <p14:creationId xmlns:p14="http://schemas.microsoft.com/office/powerpoint/2010/main" val="3090394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lstStyle/>
          <a:p>
            <a:r>
              <a:rPr lang="sv-SE" dirty="0"/>
              <a:t>Klicka här för att ändra 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178A4A95-B708-49EA-8CB0-1A961309F8C2}" type="datetime1">
              <a:rPr lang="sv-SE" smtClean="0"/>
              <a:t>2023-10-17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F6EC3F8-2C07-4911-B3C5-4813CCCD6197}" type="slidenum">
              <a:rPr lang="sv-SE" smtClean="0"/>
              <a:t>‹#›</a:t>
            </a:fld>
            <a:endParaRPr lang="sv-SE"/>
          </a:p>
        </p:txBody>
      </p:sp>
    </p:spTree>
    <p:extLst>
      <p:ext uri="{BB962C8B-B14F-4D97-AF65-F5344CB8AC3E}">
        <p14:creationId xmlns:p14="http://schemas.microsoft.com/office/powerpoint/2010/main" val="3652064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628650" y="1825625"/>
            <a:ext cx="7886700" cy="1325563"/>
          </a:xfrm>
        </p:spPr>
        <p:txBody>
          <a:bodyPr/>
          <a:lstStyle/>
          <a:p>
            <a:r>
              <a:rPr lang="sv-SE" dirty="0"/>
              <a:t>Klicka här för att ändra format</a:t>
            </a:r>
            <a:endParaRPr lang="en-US" dirty="0"/>
          </a:p>
        </p:txBody>
      </p:sp>
      <p:sp>
        <p:nvSpPr>
          <p:cNvPr id="3" name="Content Placeholder 2"/>
          <p:cNvSpPr>
            <a:spLocks noGrp="1"/>
          </p:cNvSpPr>
          <p:nvPr>
            <p:ph idx="1"/>
          </p:nvPr>
        </p:nvSpPr>
        <p:spPr>
          <a:xfrm>
            <a:off x="628650" y="3151187"/>
            <a:ext cx="7886700" cy="30257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080C29E0-8B11-4115-9724-BB5678FC0E84}" type="datetime1">
              <a:rPr lang="sv-SE" smtClean="0"/>
              <a:t>2023-10-17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F6EC3F8-2C07-4911-B3C5-4813CCCD6197}" type="slidenum">
              <a:rPr lang="sv-SE" smtClean="0"/>
              <a:t>‹#›</a:t>
            </a:fld>
            <a:endParaRPr lang="sv-SE"/>
          </a:p>
        </p:txBody>
      </p:sp>
      <p:pic>
        <p:nvPicPr>
          <p:cNvPr id="7" name="Bildobjekt 6">
            <a:extLst>
              <a:ext uri="{FF2B5EF4-FFF2-40B4-BE49-F238E27FC236}">
                <a16:creationId xmlns:a16="http://schemas.microsoft.com/office/drawing/2014/main" id="{8385ABB0-B053-401D-9090-7C91EFCEA3A9}"/>
              </a:ext>
            </a:extLst>
          </p:cNvPr>
          <p:cNvPicPr>
            <a:picLocks noChangeAspect="1"/>
          </p:cNvPicPr>
          <p:nvPr userDrawn="1"/>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541736" y="414666"/>
            <a:ext cx="1973614" cy="1270514"/>
          </a:xfrm>
          <a:prstGeom prst="rect">
            <a:avLst/>
          </a:prstGeom>
        </p:spPr>
      </p:pic>
    </p:spTree>
    <p:extLst>
      <p:ext uri="{BB962C8B-B14F-4D97-AF65-F5344CB8AC3E}">
        <p14:creationId xmlns:p14="http://schemas.microsoft.com/office/powerpoint/2010/main" val="1112583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sv-SE" dirty="0"/>
              <a:t>Klicka här för att ändra format</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90676E60-0B94-40E5-85A7-6327E1368B08}" type="datetime1">
              <a:rPr lang="sv-SE" smtClean="0"/>
              <a:t>2023-10-17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F6EC3F8-2C07-4911-B3C5-4813CCCD6197}" type="slidenum">
              <a:rPr lang="sv-SE" smtClean="0"/>
              <a:t>‹#›</a:t>
            </a:fld>
            <a:endParaRPr lang="sv-SE"/>
          </a:p>
        </p:txBody>
      </p:sp>
    </p:spTree>
    <p:extLst>
      <p:ext uri="{BB962C8B-B14F-4D97-AF65-F5344CB8AC3E}">
        <p14:creationId xmlns:p14="http://schemas.microsoft.com/office/powerpoint/2010/main" val="760395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vsnittsrubri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7040" y="1592317"/>
            <a:ext cx="6568309" cy="3728917"/>
          </a:xfrm>
        </p:spPr>
        <p:txBody>
          <a:bodyPr anchor="t" anchorCtr="0">
            <a:normAutofit/>
          </a:bodyPr>
          <a:lstStyle>
            <a:lvl1pPr>
              <a:defRPr lang="en-US" sz="4800" b="1" kern="1200" dirty="0">
                <a:solidFill>
                  <a:schemeClr val="tx1"/>
                </a:solidFill>
                <a:latin typeface="Bradley Hand ITC" panose="03070402050302030203" pitchFamily="66" charset="0"/>
                <a:ea typeface="+mn-ea"/>
                <a:cs typeface="Arial" charset="0"/>
              </a:defRPr>
            </a:lvl1pPr>
          </a:lstStyle>
          <a:p>
            <a:r>
              <a:rPr lang="sv-SE" dirty="0"/>
              <a:t>Klicka här för att ändra format</a:t>
            </a:r>
            <a:endParaRPr lang="en-US" dirty="0"/>
          </a:p>
        </p:txBody>
      </p:sp>
      <p:sp>
        <p:nvSpPr>
          <p:cNvPr id="4" name="Date Placeholder 3"/>
          <p:cNvSpPr>
            <a:spLocks noGrp="1"/>
          </p:cNvSpPr>
          <p:nvPr>
            <p:ph type="dt" sz="half" idx="10"/>
          </p:nvPr>
        </p:nvSpPr>
        <p:spPr/>
        <p:txBody>
          <a:bodyPr/>
          <a:lstStyle/>
          <a:p>
            <a:fld id="{F8CAAFFE-A4EC-4DF1-983A-74D386E436D9}" type="datetime1">
              <a:rPr lang="sv-SE" smtClean="0"/>
              <a:t>2023-10-17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F6EC3F8-2C07-4911-B3C5-4813CCCD6197}" type="slidenum">
              <a:rPr lang="sv-SE" smtClean="0"/>
              <a:t>‹#›</a:t>
            </a:fld>
            <a:endParaRPr lang="sv-SE"/>
          </a:p>
        </p:txBody>
      </p:sp>
      <p:sp>
        <p:nvSpPr>
          <p:cNvPr id="9" name="textruta 8">
            <a:extLst>
              <a:ext uri="{FF2B5EF4-FFF2-40B4-BE49-F238E27FC236}">
                <a16:creationId xmlns:a16="http://schemas.microsoft.com/office/drawing/2014/main" id="{312AC25B-15B8-4676-A623-6D22CCADD0FC}"/>
              </a:ext>
            </a:extLst>
          </p:cNvPr>
          <p:cNvSpPr txBox="1"/>
          <p:nvPr userDrawn="1"/>
        </p:nvSpPr>
        <p:spPr>
          <a:xfrm>
            <a:off x="628650" y="888702"/>
            <a:ext cx="1224136" cy="3770263"/>
          </a:xfrm>
          <a:prstGeom prst="rect">
            <a:avLst/>
          </a:prstGeom>
          <a:noFill/>
        </p:spPr>
        <p:txBody>
          <a:bodyPr wrap="square" rtlCol="0">
            <a:spAutoFit/>
          </a:bodyPr>
          <a:lstStyle/>
          <a:p>
            <a:r>
              <a:rPr lang="sv-SE" sz="23899" dirty="0">
                <a:solidFill>
                  <a:schemeClr val="tx1">
                    <a:lumMod val="75000"/>
                    <a:lumOff val="25000"/>
                  </a:schemeClr>
                </a:solidFill>
                <a:latin typeface="+mj-lt"/>
              </a:rPr>
              <a:t>”</a:t>
            </a:r>
          </a:p>
        </p:txBody>
      </p:sp>
    </p:spTree>
    <p:extLst>
      <p:ext uri="{BB962C8B-B14F-4D97-AF65-F5344CB8AC3E}">
        <p14:creationId xmlns:p14="http://schemas.microsoft.com/office/powerpoint/2010/main" val="1827526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2A76A372-00C3-4383-AD14-7D7F782AE38E}" type="datetime1">
              <a:rPr lang="sv-SE" smtClean="0"/>
              <a:t>2023-10-17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F6EC3F8-2C07-4911-B3C5-4813CCCD6197}" type="slidenum">
              <a:rPr lang="sv-SE" smtClean="0"/>
              <a:t>‹#›</a:t>
            </a:fld>
            <a:endParaRPr lang="sv-SE"/>
          </a:p>
        </p:txBody>
      </p:sp>
    </p:spTree>
    <p:extLst>
      <p:ext uri="{BB962C8B-B14F-4D97-AF65-F5344CB8AC3E}">
        <p14:creationId xmlns:p14="http://schemas.microsoft.com/office/powerpoint/2010/main" val="25627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v-SE"/>
              <a:t>Klicka här för att ändra format</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629842" y="2505075"/>
            <a:ext cx="3868340"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4629150" y="2505075"/>
            <a:ext cx="3887391"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4B88BA4E-941B-4EB5-A6EE-8FFE9ACD643D}" type="datetime1">
              <a:rPr lang="sv-SE" smtClean="0"/>
              <a:t>2023-10-17</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5F6EC3F8-2C07-4911-B3C5-4813CCCD6197}" type="slidenum">
              <a:rPr lang="sv-SE" smtClean="0"/>
              <a:t>‹#›</a:t>
            </a:fld>
            <a:endParaRPr lang="sv-SE"/>
          </a:p>
        </p:txBody>
      </p:sp>
    </p:spTree>
    <p:extLst>
      <p:ext uri="{BB962C8B-B14F-4D97-AF65-F5344CB8AC3E}">
        <p14:creationId xmlns:p14="http://schemas.microsoft.com/office/powerpoint/2010/main" val="664065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fld id="{29059EDF-D718-4525-8FCB-0DE659B1AABB}" type="datetime1">
              <a:rPr lang="sv-SE" smtClean="0"/>
              <a:t>2023-10-17</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5F6EC3F8-2C07-4911-B3C5-4813CCCD6197}" type="slidenum">
              <a:rPr lang="sv-SE" smtClean="0"/>
              <a:t>‹#›</a:t>
            </a:fld>
            <a:endParaRPr lang="sv-SE"/>
          </a:p>
        </p:txBody>
      </p:sp>
    </p:spTree>
    <p:extLst>
      <p:ext uri="{BB962C8B-B14F-4D97-AF65-F5344CB8AC3E}">
        <p14:creationId xmlns:p14="http://schemas.microsoft.com/office/powerpoint/2010/main" val="1203763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C16542-40C7-4B17-972F-15F65A1C9F35}" type="datetime1">
              <a:rPr lang="sv-SE" smtClean="0"/>
              <a:t>2023-10-17</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5F6EC3F8-2C07-4911-B3C5-4813CCCD6197}" type="slidenum">
              <a:rPr lang="sv-SE" smtClean="0"/>
              <a:t>‹#›</a:t>
            </a:fld>
            <a:endParaRPr lang="sv-SE"/>
          </a:p>
        </p:txBody>
      </p:sp>
    </p:spTree>
    <p:extLst>
      <p:ext uri="{BB962C8B-B14F-4D97-AF65-F5344CB8AC3E}">
        <p14:creationId xmlns:p14="http://schemas.microsoft.com/office/powerpoint/2010/main" val="4085969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6560426" cy="1325563"/>
          </a:xfrm>
          <a:prstGeom prst="rect">
            <a:avLst/>
          </a:prstGeom>
        </p:spPr>
        <p:txBody>
          <a:bodyPr vert="horz" lIns="91440" tIns="45720" rIns="91440" bIns="45720" rtlCol="0" anchor="ctr">
            <a:normAutofit/>
          </a:bodyPr>
          <a:lstStyle/>
          <a:p>
            <a:r>
              <a:rPr lang="sv-SE" dirty="0"/>
              <a:t>Klicka här för att ändra format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42703F-AC1E-4B72-AC3F-4DBFD94106E3}" type="datetime1">
              <a:rPr lang="sv-SE" smtClean="0"/>
              <a:t>2023-10-17</a:t>
            </a:fld>
            <a:endParaRPr lang="sv-S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6EC3F8-2C07-4911-B3C5-4813CCCD6197}" type="slidenum">
              <a:rPr lang="sv-SE" smtClean="0"/>
              <a:t>‹#›</a:t>
            </a:fld>
            <a:endParaRPr lang="sv-SE"/>
          </a:p>
        </p:txBody>
      </p:sp>
    </p:spTree>
    <p:extLst>
      <p:ext uri="{BB962C8B-B14F-4D97-AF65-F5344CB8AC3E}">
        <p14:creationId xmlns:p14="http://schemas.microsoft.com/office/powerpoint/2010/main" val="3726481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914400" rtl="0" eaLnBrk="1" latinLnBrk="0" hangingPunct="1">
        <a:lnSpc>
          <a:spcPct val="90000"/>
        </a:lnSpc>
        <a:spcBef>
          <a:spcPct val="0"/>
        </a:spcBef>
        <a:buNone/>
        <a:defRPr sz="40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scottmonty.com/2015/02/you-cant-own-conversation.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view.officeapps.live.com/op/view.aspx?src=https%3A%2F%2Fwww.nck.uu.se%2FdigitalAssets%2F781%2Fc_781642-l_3-k_katarina_-sakerhetsplanering_2_farlighet.docx&amp;wdOrigin=BROWSELINK"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scottmonty.com/2015/02/you-cant-own-conversation.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hyperlink" Target="http://www.scottmonty.com/2015/02/you-cant-own-conversation.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hyperlink" Target="http://convistasalmundotictac.wordpress.com/2012/09/14/un-cuaderno-de-10/cuaderno"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0" y="1122363"/>
            <a:ext cx="9144000" cy="2387600"/>
          </a:xfrm>
        </p:spPr>
        <p:txBody>
          <a:bodyPr/>
          <a:lstStyle/>
          <a:p>
            <a:r>
              <a:rPr lang="sv-SE">
                <a:solidFill>
                  <a:srgbClr val="C00000"/>
                </a:solidFill>
              </a:rPr>
              <a:t>FREDA Farlighet</a:t>
            </a:r>
            <a:endParaRPr lang="sv-SE" dirty="0">
              <a:solidFill>
                <a:srgbClr val="C00000"/>
              </a:solidFill>
            </a:endParaRPr>
          </a:p>
        </p:txBody>
      </p:sp>
      <p:sp>
        <p:nvSpPr>
          <p:cNvPr id="3" name="Underrubrik 2"/>
          <p:cNvSpPr>
            <a:spLocks noGrp="1"/>
          </p:cNvSpPr>
          <p:nvPr>
            <p:ph type="subTitle" idx="1"/>
          </p:nvPr>
        </p:nvSpPr>
        <p:spPr>
          <a:xfrm>
            <a:off x="-1" y="3602038"/>
            <a:ext cx="9143999" cy="1655762"/>
          </a:xfrm>
        </p:spPr>
        <p:txBody>
          <a:bodyPr/>
          <a:lstStyle/>
          <a:p>
            <a:r>
              <a:rPr lang="sv-SE" dirty="0"/>
              <a:t>FREDA -  standardiserade bedömningsmetoder </a:t>
            </a:r>
            <a:br>
              <a:rPr lang="sv-SE" dirty="0"/>
            </a:br>
            <a:r>
              <a:rPr lang="sv-SE" dirty="0"/>
              <a:t>för socialtjänstens arbete mot våld i nära relationer</a:t>
            </a:r>
          </a:p>
        </p:txBody>
      </p:sp>
      <p:pic>
        <p:nvPicPr>
          <p:cNvPr id="4" name="Picture 3" descr="Länsstyrelserna">
            <a:extLst>
              <a:ext uri="{FF2B5EF4-FFF2-40B4-BE49-F238E27FC236}">
                <a16:creationId xmlns:a16="http://schemas.microsoft.com/office/drawing/2014/main" id="{D946BED7-72A8-4A8B-8ACB-50530E1F33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3819" y="5086893"/>
            <a:ext cx="2356357" cy="1080000"/>
          </a:xfrm>
          <a:prstGeom prst="rect">
            <a:avLst/>
          </a:prstGeom>
          <a:noFill/>
          <a:extLst>
            <a:ext uri="{909E8E84-426E-40DD-AFC4-6F175D3DCCD1}">
              <a14:hiddenFill xmlns:a14="http://schemas.microsoft.com/office/drawing/2010/main">
                <a:solidFill>
                  <a:srgbClr val="FFFFFF"/>
                </a:solidFill>
              </a14:hiddenFill>
            </a:ext>
          </a:extLst>
        </p:spPr>
      </p:pic>
      <p:sp>
        <p:nvSpPr>
          <p:cNvPr id="5" name="Platshållare för bildnummer 4">
            <a:extLst>
              <a:ext uri="{FF2B5EF4-FFF2-40B4-BE49-F238E27FC236}">
                <a16:creationId xmlns:a16="http://schemas.microsoft.com/office/drawing/2014/main" id="{3CBC873A-3332-406B-BF3A-2C196B7AB2AF}"/>
              </a:ext>
            </a:extLst>
          </p:cNvPr>
          <p:cNvSpPr>
            <a:spLocks noGrp="1"/>
          </p:cNvSpPr>
          <p:nvPr>
            <p:ph type="sldNum" sz="quarter" idx="12"/>
          </p:nvPr>
        </p:nvSpPr>
        <p:spPr/>
        <p:txBody>
          <a:bodyPr/>
          <a:lstStyle/>
          <a:p>
            <a:fld id="{5F6EC3F8-2C07-4911-B3C5-4813CCCD6197}" type="slidenum">
              <a:rPr lang="sv-SE" smtClean="0"/>
              <a:t>1</a:t>
            </a:fld>
            <a:endParaRPr lang="sv-SE"/>
          </a:p>
        </p:txBody>
      </p:sp>
    </p:spTree>
    <p:extLst>
      <p:ext uri="{BB962C8B-B14F-4D97-AF65-F5344CB8AC3E}">
        <p14:creationId xmlns:p14="http://schemas.microsoft.com/office/powerpoint/2010/main" val="4212798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0CE3E29-1AE5-4E1E-AC77-3003E30B5C4D}"/>
              </a:ext>
            </a:extLst>
          </p:cNvPr>
          <p:cNvSpPr>
            <a:spLocks noGrp="1"/>
          </p:cNvSpPr>
          <p:nvPr>
            <p:ph idx="1"/>
          </p:nvPr>
        </p:nvSpPr>
        <p:spPr>
          <a:xfrm>
            <a:off x="628650" y="847023"/>
            <a:ext cx="7886700" cy="5329940"/>
          </a:xfrm>
        </p:spPr>
        <p:txBody>
          <a:bodyPr>
            <a:normAutofit/>
          </a:bodyPr>
          <a:lstStyle/>
          <a:p>
            <a:r>
              <a:rPr lang="sv-SE" sz="2800" dirty="0"/>
              <a:t>Frågorna fångar de riskfaktorer som forskningen visat vara relaterade till ökad risk för dödligt våld</a:t>
            </a:r>
          </a:p>
          <a:p>
            <a:r>
              <a:rPr lang="sv-SE" sz="2800" dirty="0"/>
              <a:t>Ja och nej – svar.</a:t>
            </a:r>
          </a:p>
          <a:p>
            <a:r>
              <a:rPr lang="sv-SE" sz="2800" dirty="0"/>
              <a:t>Antalet Ja-svar adderas där vissa ja-svar ge fler poäng än andra</a:t>
            </a:r>
          </a:p>
          <a:p>
            <a:r>
              <a:rPr lang="sv-SE" sz="2800" dirty="0"/>
              <a:t>Farlighetsnivå räknas ut och utifrån farlighetsnivå ges rekommendationer för säkerhetsplanering</a:t>
            </a:r>
          </a:p>
          <a:p>
            <a:r>
              <a:rPr lang="sv-SE" sz="2800" dirty="0"/>
              <a:t>Får inte ändra frågorna! </a:t>
            </a:r>
            <a:br>
              <a:rPr lang="sv-SE" sz="2800" dirty="0"/>
            </a:br>
            <a:r>
              <a:rPr lang="sv-SE" sz="2800" dirty="0"/>
              <a:t>MEN ytterligare dialog kan/ska ske därutöver</a:t>
            </a:r>
          </a:p>
        </p:txBody>
      </p:sp>
      <p:sp>
        <p:nvSpPr>
          <p:cNvPr id="4" name="Platshållare för bildnummer 3">
            <a:extLst>
              <a:ext uri="{FF2B5EF4-FFF2-40B4-BE49-F238E27FC236}">
                <a16:creationId xmlns:a16="http://schemas.microsoft.com/office/drawing/2014/main" id="{07D7C2B2-4D20-4576-8A57-7071ED1F1598}"/>
              </a:ext>
            </a:extLst>
          </p:cNvPr>
          <p:cNvSpPr>
            <a:spLocks noGrp="1"/>
          </p:cNvSpPr>
          <p:nvPr>
            <p:ph type="sldNum" sz="quarter" idx="12"/>
          </p:nvPr>
        </p:nvSpPr>
        <p:spPr/>
        <p:txBody>
          <a:bodyPr/>
          <a:lstStyle/>
          <a:p>
            <a:fld id="{5F6EC3F8-2C07-4911-B3C5-4813CCCD6197}" type="slidenum">
              <a:rPr lang="sv-SE" smtClean="0"/>
              <a:t>10</a:t>
            </a:fld>
            <a:endParaRPr lang="sv-SE"/>
          </a:p>
        </p:txBody>
      </p:sp>
    </p:spTree>
    <p:extLst>
      <p:ext uri="{BB962C8B-B14F-4D97-AF65-F5344CB8AC3E}">
        <p14:creationId xmlns:p14="http://schemas.microsoft.com/office/powerpoint/2010/main" val="2926187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F9B7F7B2-E842-4C05-A1DE-B3717CAEB7E2}"/>
              </a:ext>
            </a:extLst>
          </p:cNvPr>
          <p:cNvSpPr>
            <a:spLocks noGrp="1"/>
          </p:cNvSpPr>
          <p:nvPr>
            <p:ph idx="1"/>
          </p:nvPr>
        </p:nvSpPr>
        <p:spPr>
          <a:xfrm>
            <a:off x="628650" y="1106905"/>
            <a:ext cx="7886700" cy="5070058"/>
          </a:xfrm>
        </p:spPr>
        <p:txBody>
          <a:bodyPr>
            <a:normAutofit fontScale="92500" lnSpcReduction="10000"/>
          </a:bodyPr>
          <a:lstStyle/>
          <a:p>
            <a:r>
              <a:rPr lang="sv-SE" dirty="0"/>
              <a:t>Viktigt förklara varför du gör en FREDA farlighetsbedömning;</a:t>
            </a:r>
          </a:p>
          <a:p>
            <a:pPr marL="0" indent="0">
              <a:buNone/>
            </a:pPr>
            <a:endParaRPr lang="sv-SE" dirty="0"/>
          </a:p>
          <a:p>
            <a:pPr lvl="1"/>
            <a:r>
              <a:rPr lang="sv-SE" dirty="0"/>
              <a:t>Att du är orolig är kanske den vanligaste</a:t>
            </a:r>
          </a:p>
          <a:p>
            <a:pPr lvl="1"/>
            <a:r>
              <a:rPr lang="sv-SE" dirty="0"/>
              <a:t>Dock svårt att avgöra därför behövs enhetlig bedömning</a:t>
            </a:r>
          </a:p>
          <a:p>
            <a:pPr marL="457200" lvl="1" indent="0">
              <a:buNone/>
            </a:pPr>
            <a:endParaRPr lang="sv-SE" dirty="0"/>
          </a:p>
          <a:p>
            <a:r>
              <a:rPr lang="sv-SE" dirty="0"/>
              <a:t>Berätta hur den kommer att gå till</a:t>
            </a:r>
          </a:p>
          <a:p>
            <a:pPr marL="0" indent="0">
              <a:buNone/>
            </a:pPr>
            <a:endParaRPr lang="sv-SE" dirty="0"/>
          </a:p>
          <a:p>
            <a:r>
              <a:rPr lang="sv-SE" dirty="0"/>
              <a:t>Berätta om de rutiner och möjligheter som finns i form av stöd och skydd vid fortsatt utsatthet</a:t>
            </a:r>
          </a:p>
        </p:txBody>
      </p:sp>
      <p:sp>
        <p:nvSpPr>
          <p:cNvPr id="4" name="Platshållare för bildnummer 3">
            <a:extLst>
              <a:ext uri="{FF2B5EF4-FFF2-40B4-BE49-F238E27FC236}">
                <a16:creationId xmlns:a16="http://schemas.microsoft.com/office/drawing/2014/main" id="{BBDF6ADD-DD98-4AEC-A983-7E51797BD68F}"/>
              </a:ext>
            </a:extLst>
          </p:cNvPr>
          <p:cNvSpPr>
            <a:spLocks noGrp="1"/>
          </p:cNvSpPr>
          <p:nvPr>
            <p:ph type="sldNum" sz="quarter" idx="12"/>
          </p:nvPr>
        </p:nvSpPr>
        <p:spPr/>
        <p:txBody>
          <a:bodyPr/>
          <a:lstStyle/>
          <a:p>
            <a:fld id="{5F6EC3F8-2C07-4911-B3C5-4813CCCD6197}" type="slidenum">
              <a:rPr lang="sv-SE" smtClean="0"/>
              <a:t>11</a:t>
            </a:fld>
            <a:endParaRPr lang="sv-SE"/>
          </a:p>
        </p:txBody>
      </p:sp>
    </p:spTree>
    <p:extLst>
      <p:ext uri="{BB962C8B-B14F-4D97-AF65-F5344CB8AC3E}">
        <p14:creationId xmlns:p14="http://schemas.microsoft.com/office/powerpoint/2010/main" val="3452822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C84B15D6-A5BF-472A-8AE0-8B3A3517786E}"/>
              </a:ext>
            </a:extLst>
          </p:cNvPr>
          <p:cNvPicPr>
            <a:picLocks noChangeAspect="1"/>
          </p:cNvPicPr>
          <p:nvPr/>
        </p:nvPicPr>
        <p:blipFill>
          <a:blip r:embed="rId3"/>
          <a:stretch>
            <a:fillRect/>
          </a:stretch>
        </p:blipFill>
        <p:spPr>
          <a:xfrm>
            <a:off x="1319752" y="1223951"/>
            <a:ext cx="6504496" cy="4410098"/>
          </a:xfrm>
          <a:prstGeom prst="rect">
            <a:avLst/>
          </a:prstGeom>
        </p:spPr>
      </p:pic>
      <p:sp>
        <p:nvSpPr>
          <p:cNvPr id="2" name="Platshållare för bildnummer 1">
            <a:extLst>
              <a:ext uri="{FF2B5EF4-FFF2-40B4-BE49-F238E27FC236}">
                <a16:creationId xmlns:a16="http://schemas.microsoft.com/office/drawing/2014/main" id="{E8385F3D-9316-4F77-985B-E60865F9B667}"/>
              </a:ext>
            </a:extLst>
          </p:cNvPr>
          <p:cNvSpPr>
            <a:spLocks noGrp="1"/>
          </p:cNvSpPr>
          <p:nvPr>
            <p:ph type="sldNum" sz="quarter" idx="12"/>
          </p:nvPr>
        </p:nvSpPr>
        <p:spPr/>
        <p:txBody>
          <a:bodyPr/>
          <a:lstStyle/>
          <a:p>
            <a:fld id="{5F6EC3F8-2C07-4911-B3C5-4813CCCD6197}" type="slidenum">
              <a:rPr lang="sv-SE" smtClean="0"/>
              <a:t>12</a:t>
            </a:fld>
            <a:endParaRPr lang="sv-SE"/>
          </a:p>
        </p:txBody>
      </p:sp>
    </p:spTree>
    <p:extLst>
      <p:ext uri="{BB962C8B-B14F-4D97-AF65-F5344CB8AC3E}">
        <p14:creationId xmlns:p14="http://schemas.microsoft.com/office/powerpoint/2010/main" val="3619621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13E2E50F-8082-43EA-9F86-C56128A089C3}"/>
              </a:ext>
            </a:extLst>
          </p:cNvPr>
          <p:cNvPicPr>
            <a:picLocks noChangeAspect="1"/>
          </p:cNvPicPr>
          <p:nvPr/>
        </p:nvPicPr>
        <p:blipFill>
          <a:blip r:embed="rId3"/>
          <a:stretch>
            <a:fillRect/>
          </a:stretch>
        </p:blipFill>
        <p:spPr>
          <a:xfrm>
            <a:off x="886120" y="356376"/>
            <a:ext cx="7371760" cy="6145248"/>
          </a:xfrm>
          <a:prstGeom prst="rect">
            <a:avLst/>
          </a:prstGeom>
        </p:spPr>
      </p:pic>
      <p:sp>
        <p:nvSpPr>
          <p:cNvPr id="2" name="Platshållare för bildnummer 1">
            <a:extLst>
              <a:ext uri="{FF2B5EF4-FFF2-40B4-BE49-F238E27FC236}">
                <a16:creationId xmlns:a16="http://schemas.microsoft.com/office/drawing/2014/main" id="{A9AA160B-C581-4369-89BB-C9D4E37B8CB8}"/>
              </a:ext>
            </a:extLst>
          </p:cNvPr>
          <p:cNvSpPr>
            <a:spLocks noGrp="1"/>
          </p:cNvSpPr>
          <p:nvPr>
            <p:ph type="sldNum" sz="quarter" idx="12"/>
          </p:nvPr>
        </p:nvSpPr>
        <p:spPr/>
        <p:txBody>
          <a:bodyPr/>
          <a:lstStyle/>
          <a:p>
            <a:fld id="{5F6EC3F8-2C07-4911-B3C5-4813CCCD6197}" type="slidenum">
              <a:rPr lang="sv-SE" smtClean="0"/>
              <a:t>13</a:t>
            </a:fld>
            <a:endParaRPr lang="sv-SE"/>
          </a:p>
        </p:txBody>
      </p:sp>
    </p:spTree>
    <p:extLst>
      <p:ext uri="{BB962C8B-B14F-4D97-AF65-F5344CB8AC3E}">
        <p14:creationId xmlns:p14="http://schemas.microsoft.com/office/powerpoint/2010/main" val="160628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97F8221-8032-4B8C-92EC-A315D47EB475}"/>
              </a:ext>
            </a:extLst>
          </p:cNvPr>
          <p:cNvPicPr>
            <a:picLocks noChangeAspect="1"/>
          </p:cNvPicPr>
          <p:nvPr/>
        </p:nvPicPr>
        <p:blipFill>
          <a:blip r:embed="rId3"/>
          <a:stretch>
            <a:fillRect/>
          </a:stretch>
        </p:blipFill>
        <p:spPr>
          <a:xfrm>
            <a:off x="690031" y="744718"/>
            <a:ext cx="7763938" cy="5368564"/>
          </a:xfrm>
          <a:prstGeom prst="rect">
            <a:avLst/>
          </a:prstGeom>
        </p:spPr>
      </p:pic>
      <p:sp>
        <p:nvSpPr>
          <p:cNvPr id="3" name="Platshållare för bildnummer 2">
            <a:extLst>
              <a:ext uri="{FF2B5EF4-FFF2-40B4-BE49-F238E27FC236}">
                <a16:creationId xmlns:a16="http://schemas.microsoft.com/office/drawing/2014/main" id="{0411B08F-1173-4ACC-B543-86F616B4BE97}"/>
              </a:ext>
            </a:extLst>
          </p:cNvPr>
          <p:cNvSpPr>
            <a:spLocks noGrp="1"/>
          </p:cNvSpPr>
          <p:nvPr>
            <p:ph type="sldNum" sz="quarter" idx="12"/>
          </p:nvPr>
        </p:nvSpPr>
        <p:spPr/>
        <p:txBody>
          <a:bodyPr/>
          <a:lstStyle/>
          <a:p>
            <a:fld id="{5F6EC3F8-2C07-4911-B3C5-4813CCCD6197}" type="slidenum">
              <a:rPr lang="sv-SE" smtClean="0"/>
              <a:t>14</a:t>
            </a:fld>
            <a:endParaRPr lang="sv-SE"/>
          </a:p>
        </p:txBody>
      </p:sp>
    </p:spTree>
    <p:extLst>
      <p:ext uri="{BB962C8B-B14F-4D97-AF65-F5344CB8AC3E}">
        <p14:creationId xmlns:p14="http://schemas.microsoft.com/office/powerpoint/2010/main" val="93997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3F0E4A2E-29EC-4CC6-9B84-8BEB2E212A90}"/>
              </a:ext>
            </a:extLst>
          </p:cNvPr>
          <p:cNvPicPr>
            <a:picLocks noChangeAspect="1"/>
          </p:cNvPicPr>
          <p:nvPr/>
        </p:nvPicPr>
        <p:blipFill>
          <a:blip r:embed="rId3"/>
          <a:stretch>
            <a:fillRect/>
          </a:stretch>
        </p:blipFill>
        <p:spPr>
          <a:xfrm>
            <a:off x="1206630" y="616337"/>
            <a:ext cx="6730740" cy="5625326"/>
          </a:xfrm>
          <a:prstGeom prst="rect">
            <a:avLst/>
          </a:prstGeom>
        </p:spPr>
      </p:pic>
      <p:sp>
        <p:nvSpPr>
          <p:cNvPr id="3" name="Platshållare för bildnummer 2">
            <a:extLst>
              <a:ext uri="{FF2B5EF4-FFF2-40B4-BE49-F238E27FC236}">
                <a16:creationId xmlns:a16="http://schemas.microsoft.com/office/drawing/2014/main" id="{21666E0B-13C0-4EF9-B5D3-DE011D0A4474}"/>
              </a:ext>
            </a:extLst>
          </p:cNvPr>
          <p:cNvSpPr>
            <a:spLocks noGrp="1"/>
          </p:cNvSpPr>
          <p:nvPr>
            <p:ph type="sldNum" sz="quarter" idx="12"/>
          </p:nvPr>
        </p:nvSpPr>
        <p:spPr/>
        <p:txBody>
          <a:bodyPr/>
          <a:lstStyle/>
          <a:p>
            <a:fld id="{5F6EC3F8-2C07-4911-B3C5-4813CCCD6197}" type="slidenum">
              <a:rPr lang="sv-SE" smtClean="0"/>
              <a:t>15</a:t>
            </a:fld>
            <a:endParaRPr lang="sv-SE"/>
          </a:p>
        </p:txBody>
      </p:sp>
    </p:spTree>
    <p:extLst>
      <p:ext uri="{BB962C8B-B14F-4D97-AF65-F5344CB8AC3E}">
        <p14:creationId xmlns:p14="http://schemas.microsoft.com/office/powerpoint/2010/main" val="610652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73F6F6-722A-42CF-BB63-361450B00C49}"/>
              </a:ext>
            </a:extLst>
          </p:cNvPr>
          <p:cNvSpPr>
            <a:spLocks noGrp="1"/>
          </p:cNvSpPr>
          <p:nvPr>
            <p:ph type="title"/>
          </p:nvPr>
        </p:nvSpPr>
        <p:spPr>
          <a:xfrm>
            <a:off x="628650" y="365126"/>
            <a:ext cx="7886700" cy="1030537"/>
          </a:xfrm>
        </p:spPr>
        <p:txBody>
          <a:bodyPr/>
          <a:lstStyle/>
          <a:p>
            <a:r>
              <a:rPr lang="sv-SE" dirty="0"/>
              <a:t>Fyra farlighetsnivåer</a:t>
            </a:r>
          </a:p>
        </p:txBody>
      </p:sp>
      <p:sp>
        <p:nvSpPr>
          <p:cNvPr id="3" name="Platshållare för innehåll 2">
            <a:extLst>
              <a:ext uri="{FF2B5EF4-FFF2-40B4-BE49-F238E27FC236}">
                <a16:creationId xmlns:a16="http://schemas.microsoft.com/office/drawing/2014/main" id="{173BF00C-9924-4AA1-8FFA-085183AAB4C4}"/>
              </a:ext>
            </a:extLst>
          </p:cNvPr>
          <p:cNvSpPr>
            <a:spLocks noGrp="1"/>
          </p:cNvSpPr>
          <p:nvPr>
            <p:ph idx="1"/>
          </p:nvPr>
        </p:nvSpPr>
        <p:spPr>
          <a:xfrm>
            <a:off x="628650" y="1588168"/>
            <a:ext cx="7886700" cy="4588795"/>
          </a:xfrm>
        </p:spPr>
        <p:txBody>
          <a:bodyPr>
            <a:normAutofit fontScale="92500" lnSpcReduction="20000"/>
          </a:bodyPr>
          <a:lstStyle/>
          <a:p>
            <a:pPr marL="0" indent="0">
              <a:buNone/>
            </a:pPr>
            <a:r>
              <a:rPr lang="sv-SE" sz="3000" dirty="0"/>
              <a:t>Utifrån poängberäkningen finns fyra farlighetsnivåer. </a:t>
            </a:r>
            <a:r>
              <a:rPr lang="sv-SE" sz="3000" i="1" dirty="0"/>
              <a:t>Varje nivå är kopplad till rekommendationer för säkerhetsplanering</a:t>
            </a:r>
          </a:p>
          <a:p>
            <a:pPr marL="0" indent="0">
              <a:buNone/>
            </a:pPr>
            <a:endParaRPr lang="sv-SE" sz="3000" i="1" dirty="0"/>
          </a:p>
          <a:p>
            <a:r>
              <a:rPr lang="sv-SE" sz="2800" b="1" dirty="0"/>
              <a:t>Nivå 1</a:t>
            </a:r>
            <a:r>
              <a:rPr lang="sv-SE" sz="2800" dirty="0"/>
              <a:t>(mindre än 8 poäng):  </a:t>
            </a:r>
            <a:br>
              <a:rPr lang="sv-SE" sz="2800" dirty="0"/>
            </a:br>
            <a:r>
              <a:rPr lang="sv-SE" sz="2800" b="1" dirty="0"/>
              <a:t>Risken för ökad farlighet är varierande</a:t>
            </a:r>
            <a:endParaRPr lang="sv-SE" sz="2800" dirty="0"/>
          </a:p>
          <a:p>
            <a:r>
              <a:rPr lang="sv-SE" sz="2800" b="1" dirty="0"/>
              <a:t>Nivå 2</a:t>
            </a:r>
            <a:r>
              <a:rPr lang="sv-SE" sz="2800" dirty="0"/>
              <a:t>(8-13 poäng): </a:t>
            </a:r>
            <a:br>
              <a:rPr lang="sv-SE" sz="2800" dirty="0"/>
            </a:br>
            <a:r>
              <a:rPr lang="sv-SE" sz="2800" b="1" dirty="0"/>
              <a:t>Ökad farlighet råder</a:t>
            </a:r>
            <a:endParaRPr lang="sv-SE" sz="2800" dirty="0"/>
          </a:p>
          <a:p>
            <a:r>
              <a:rPr lang="sv-SE" sz="2800" b="1" dirty="0"/>
              <a:t>Nivå 3</a:t>
            </a:r>
            <a:r>
              <a:rPr lang="sv-SE" sz="2800" dirty="0"/>
              <a:t>(14-17 poäng): </a:t>
            </a:r>
            <a:br>
              <a:rPr lang="sv-SE" sz="2800" dirty="0"/>
            </a:br>
            <a:r>
              <a:rPr lang="sv-SE" sz="2800" b="1" dirty="0"/>
              <a:t>Allvarlig fara råder</a:t>
            </a:r>
            <a:endParaRPr lang="sv-SE" sz="2800" dirty="0"/>
          </a:p>
          <a:p>
            <a:r>
              <a:rPr lang="sv-SE" sz="2800" b="1" dirty="0"/>
              <a:t>Nivå 4</a:t>
            </a:r>
            <a:r>
              <a:rPr lang="sv-SE" sz="2800" dirty="0"/>
              <a:t>(18 poäng eller mer, max 37):  </a:t>
            </a:r>
            <a:br>
              <a:rPr lang="sv-SE" sz="2800" dirty="0"/>
            </a:br>
            <a:r>
              <a:rPr lang="sv-SE" sz="2800" b="1" dirty="0"/>
              <a:t>Mycket allvarlig fara råder</a:t>
            </a:r>
            <a:endParaRPr lang="sv-SE" sz="2800" dirty="0"/>
          </a:p>
        </p:txBody>
      </p:sp>
      <p:sp>
        <p:nvSpPr>
          <p:cNvPr id="4" name="Platshållare för bildnummer 3">
            <a:extLst>
              <a:ext uri="{FF2B5EF4-FFF2-40B4-BE49-F238E27FC236}">
                <a16:creationId xmlns:a16="http://schemas.microsoft.com/office/drawing/2014/main" id="{BA7685C1-AC39-4C5B-89F4-8E9BA8C592F9}"/>
              </a:ext>
            </a:extLst>
          </p:cNvPr>
          <p:cNvSpPr>
            <a:spLocks noGrp="1"/>
          </p:cNvSpPr>
          <p:nvPr>
            <p:ph type="sldNum" sz="quarter" idx="12"/>
          </p:nvPr>
        </p:nvSpPr>
        <p:spPr/>
        <p:txBody>
          <a:bodyPr/>
          <a:lstStyle/>
          <a:p>
            <a:fld id="{5F6EC3F8-2C07-4911-B3C5-4813CCCD6197}" type="slidenum">
              <a:rPr lang="sv-SE" smtClean="0"/>
              <a:t>16</a:t>
            </a:fld>
            <a:endParaRPr lang="sv-SE"/>
          </a:p>
        </p:txBody>
      </p:sp>
    </p:spTree>
    <p:extLst>
      <p:ext uri="{BB962C8B-B14F-4D97-AF65-F5344CB8AC3E}">
        <p14:creationId xmlns:p14="http://schemas.microsoft.com/office/powerpoint/2010/main" val="2525757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D0D474-C672-4955-BD6C-CBF3B536012D}"/>
              </a:ext>
            </a:extLst>
          </p:cNvPr>
          <p:cNvSpPr>
            <a:spLocks noGrp="1"/>
          </p:cNvSpPr>
          <p:nvPr>
            <p:ph type="title"/>
          </p:nvPr>
        </p:nvSpPr>
        <p:spPr>
          <a:xfrm>
            <a:off x="628650" y="376387"/>
            <a:ext cx="7886700" cy="1325563"/>
          </a:xfrm>
        </p:spPr>
        <p:txBody>
          <a:bodyPr/>
          <a:lstStyle/>
          <a:p>
            <a:r>
              <a:rPr lang="sv-SE" dirty="0"/>
              <a:t>Utredningen </a:t>
            </a:r>
            <a:r>
              <a:rPr lang="sv-SE" sz="4800" b="1" dirty="0">
                <a:ln w="22225">
                  <a:solidFill>
                    <a:schemeClr val="accent2"/>
                  </a:solidFill>
                  <a:prstDash val="solid"/>
                </a:ln>
                <a:solidFill>
                  <a:schemeClr val="accent2">
                    <a:lumMod val="40000"/>
                    <a:lumOff val="60000"/>
                  </a:schemeClr>
                </a:solidFill>
              </a:rPr>
              <a:t>Katarina</a:t>
            </a:r>
            <a:endParaRPr lang="sv-SE" dirty="0"/>
          </a:p>
        </p:txBody>
      </p:sp>
      <p:sp>
        <p:nvSpPr>
          <p:cNvPr id="3" name="Platshållare för innehåll 2">
            <a:extLst>
              <a:ext uri="{FF2B5EF4-FFF2-40B4-BE49-F238E27FC236}">
                <a16:creationId xmlns:a16="http://schemas.microsoft.com/office/drawing/2014/main" id="{D89414A9-D7AB-406E-968D-FE28417E3B86}"/>
              </a:ext>
            </a:extLst>
          </p:cNvPr>
          <p:cNvSpPr>
            <a:spLocks noGrp="1"/>
          </p:cNvSpPr>
          <p:nvPr>
            <p:ph idx="1"/>
          </p:nvPr>
        </p:nvSpPr>
        <p:spPr>
          <a:xfrm>
            <a:off x="628650" y="3151187"/>
            <a:ext cx="7886700" cy="3025775"/>
          </a:xfrm>
        </p:spPr>
        <p:txBody>
          <a:bodyPr>
            <a:normAutofit/>
          </a:bodyPr>
          <a:lstStyle/>
          <a:p>
            <a:pPr marL="0" indent="0">
              <a:buNone/>
            </a:pPr>
            <a:r>
              <a:rPr lang="sv-SE" dirty="0"/>
              <a:t>Använd FREDA Farlighet på samma </a:t>
            </a:r>
            <a:br>
              <a:rPr lang="sv-SE" dirty="0"/>
            </a:br>
            <a:r>
              <a:rPr lang="sv-SE" dirty="0"/>
              <a:t>minnesanteckningar som i övningen innan.</a:t>
            </a:r>
          </a:p>
          <a:p>
            <a:pPr marL="0" indent="0">
              <a:buNone/>
            </a:pPr>
            <a:r>
              <a:rPr lang="sv-SE" dirty="0"/>
              <a:t>Hur bedömer ni risken för fortsatt våld, ökat våld alternativt dödligt våld? </a:t>
            </a:r>
          </a:p>
          <a:p>
            <a:r>
              <a:rPr lang="sv-SE" dirty="0"/>
              <a:t>Skriv även stödord till en sammanfattande riskbedömning</a:t>
            </a:r>
          </a:p>
          <a:p>
            <a:endParaRPr lang="sv-SE" dirty="0"/>
          </a:p>
        </p:txBody>
      </p:sp>
      <p:sp>
        <p:nvSpPr>
          <p:cNvPr id="4" name="Platshållare för bildnummer 3">
            <a:extLst>
              <a:ext uri="{FF2B5EF4-FFF2-40B4-BE49-F238E27FC236}">
                <a16:creationId xmlns:a16="http://schemas.microsoft.com/office/drawing/2014/main" id="{E2E6D3BD-4C33-4A06-8BDA-4E69B117D169}"/>
              </a:ext>
            </a:extLst>
          </p:cNvPr>
          <p:cNvSpPr>
            <a:spLocks noGrp="1"/>
          </p:cNvSpPr>
          <p:nvPr>
            <p:ph type="sldNum" sz="quarter" idx="12"/>
          </p:nvPr>
        </p:nvSpPr>
        <p:spPr/>
        <p:txBody>
          <a:bodyPr/>
          <a:lstStyle/>
          <a:p>
            <a:fld id="{5F6EC3F8-2C07-4911-B3C5-4813CCCD6197}" type="slidenum">
              <a:rPr lang="sv-SE" smtClean="0"/>
              <a:t>17</a:t>
            </a:fld>
            <a:endParaRPr lang="sv-SE"/>
          </a:p>
        </p:txBody>
      </p:sp>
    </p:spTree>
    <p:extLst>
      <p:ext uri="{BB962C8B-B14F-4D97-AF65-F5344CB8AC3E}">
        <p14:creationId xmlns:p14="http://schemas.microsoft.com/office/powerpoint/2010/main" val="3280832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13E2E50F-8082-43EA-9F86-C56128A089C3}"/>
              </a:ext>
            </a:extLst>
          </p:cNvPr>
          <p:cNvPicPr>
            <a:picLocks noChangeAspect="1"/>
          </p:cNvPicPr>
          <p:nvPr/>
        </p:nvPicPr>
        <p:blipFill rotWithShape="1">
          <a:blip r:embed="rId3"/>
          <a:srcRect t="8169"/>
          <a:stretch/>
        </p:blipFill>
        <p:spPr>
          <a:xfrm>
            <a:off x="886120" y="858416"/>
            <a:ext cx="7371760" cy="5643208"/>
          </a:xfrm>
          <a:prstGeom prst="rect">
            <a:avLst/>
          </a:prstGeom>
        </p:spPr>
      </p:pic>
      <p:sp>
        <p:nvSpPr>
          <p:cNvPr id="19" name="Rubrik 18">
            <a:extLst>
              <a:ext uri="{FF2B5EF4-FFF2-40B4-BE49-F238E27FC236}">
                <a16:creationId xmlns:a16="http://schemas.microsoft.com/office/drawing/2014/main" id="{28932EC9-2FBD-4488-A478-D2D05AEE6D1B}"/>
              </a:ext>
            </a:extLst>
          </p:cNvPr>
          <p:cNvSpPr>
            <a:spLocks noGrp="1"/>
          </p:cNvSpPr>
          <p:nvPr>
            <p:ph type="title"/>
          </p:nvPr>
        </p:nvSpPr>
        <p:spPr>
          <a:xfrm>
            <a:off x="628650" y="365126"/>
            <a:ext cx="7629230" cy="401019"/>
          </a:xfrm>
        </p:spPr>
        <p:txBody>
          <a:bodyPr>
            <a:normAutofit fontScale="90000"/>
          </a:bodyPr>
          <a:lstStyle/>
          <a:p>
            <a:r>
              <a:rPr lang="sv-SE" dirty="0"/>
              <a:t>Ett exempel på svar utifrån Katarina</a:t>
            </a:r>
          </a:p>
        </p:txBody>
      </p:sp>
      <p:sp>
        <p:nvSpPr>
          <p:cNvPr id="2" name="Platshållare för bildnummer 1">
            <a:extLst>
              <a:ext uri="{FF2B5EF4-FFF2-40B4-BE49-F238E27FC236}">
                <a16:creationId xmlns:a16="http://schemas.microsoft.com/office/drawing/2014/main" id="{A9AA160B-C581-4369-89BB-C9D4E37B8CB8}"/>
              </a:ext>
            </a:extLst>
          </p:cNvPr>
          <p:cNvSpPr>
            <a:spLocks noGrp="1"/>
          </p:cNvSpPr>
          <p:nvPr>
            <p:ph type="sldNum" sz="quarter" idx="12"/>
          </p:nvPr>
        </p:nvSpPr>
        <p:spPr/>
        <p:txBody>
          <a:bodyPr/>
          <a:lstStyle/>
          <a:p>
            <a:fld id="{5F6EC3F8-2C07-4911-B3C5-4813CCCD6197}" type="slidenum">
              <a:rPr lang="sv-SE" smtClean="0"/>
              <a:t>18</a:t>
            </a:fld>
            <a:endParaRPr lang="sv-SE"/>
          </a:p>
        </p:txBody>
      </p:sp>
      <p:pic>
        <p:nvPicPr>
          <p:cNvPr id="4" name="Bildobjekt 3">
            <a:extLst>
              <a:ext uri="{FF2B5EF4-FFF2-40B4-BE49-F238E27FC236}">
                <a16:creationId xmlns:a16="http://schemas.microsoft.com/office/drawing/2014/main" id="{93DF2950-42A5-4B20-BF01-F43C18BDAA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486650" y="1273239"/>
            <a:ext cx="268334" cy="275643"/>
          </a:xfrm>
          <a:prstGeom prst="rect">
            <a:avLst/>
          </a:prstGeom>
        </p:spPr>
      </p:pic>
      <p:pic>
        <p:nvPicPr>
          <p:cNvPr id="8" name="Bildobjekt 7">
            <a:extLst>
              <a:ext uri="{FF2B5EF4-FFF2-40B4-BE49-F238E27FC236}">
                <a16:creationId xmlns:a16="http://schemas.microsoft.com/office/drawing/2014/main" id="{55BA35A2-5C1E-4692-B4F4-408F5A729E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481218" y="1627802"/>
            <a:ext cx="268334" cy="275643"/>
          </a:xfrm>
          <a:prstGeom prst="rect">
            <a:avLst/>
          </a:prstGeom>
        </p:spPr>
      </p:pic>
      <p:pic>
        <p:nvPicPr>
          <p:cNvPr id="9" name="Bildobjekt 8">
            <a:extLst>
              <a:ext uri="{FF2B5EF4-FFF2-40B4-BE49-F238E27FC236}">
                <a16:creationId xmlns:a16="http://schemas.microsoft.com/office/drawing/2014/main" id="{B4D359B4-07BF-4C84-8B4E-F6B0874D2C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481218" y="2029115"/>
            <a:ext cx="268334" cy="275643"/>
          </a:xfrm>
          <a:prstGeom prst="rect">
            <a:avLst/>
          </a:prstGeom>
        </p:spPr>
      </p:pic>
      <p:pic>
        <p:nvPicPr>
          <p:cNvPr id="10" name="Bildobjekt 9">
            <a:extLst>
              <a:ext uri="{FF2B5EF4-FFF2-40B4-BE49-F238E27FC236}">
                <a16:creationId xmlns:a16="http://schemas.microsoft.com/office/drawing/2014/main" id="{21294971-205E-43CF-9C07-1BCD654A48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896638" y="2145357"/>
            <a:ext cx="268334" cy="275643"/>
          </a:xfrm>
          <a:prstGeom prst="rect">
            <a:avLst/>
          </a:prstGeom>
        </p:spPr>
      </p:pic>
      <p:pic>
        <p:nvPicPr>
          <p:cNvPr id="11" name="Bildobjekt 10">
            <a:extLst>
              <a:ext uri="{FF2B5EF4-FFF2-40B4-BE49-F238E27FC236}">
                <a16:creationId xmlns:a16="http://schemas.microsoft.com/office/drawing/2014/main" id="{E43E7D2F-7171-4E01-AAFE-A3D2A205C2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902719" y="2421000"/>
            <a:ext cx="268334" cy="275643"/>
          </a:xfrm>
          <a:prstGeom prst="rect">
            <a:avLst/>
          </a:prstGeom>
        </p:spPr>
      </p:pic>
      <p:pic>
        <p:nvPicPr>
          <p:cNvPr id="12" name="Bildobjekt 11">
            <a:extLst>
              <a:ext uri="{FF2B5EF4-FFF2-40B4-BE49-F238E27FC236}">
                <a16:creationId xmlns:a16="http://schemas.microsoft.com/office/drawing/2014/main" id="{86A252A0-D165-4D2A-BF44-5204CC1EF3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941646" y="2942899"/>
            <a:ext cx="268334" cy="275643"/>
          </a:xfrm>
          <a:prstGeom prst="rect">
            <a:avLst/>
          </a:prstGeom>
        </p:spPr>
      </p:pic>
      <p:pic>
        <p:nvPicPr>
          <p:cNvPr id="13" name="Bildobjekt 12">
            <a:extLst>
              <a:ext uri="{FF2B5EF4-FFF2-40B4-BE49-F238E27FC236}">
                <a16:creationId xmlns:a16="http://schemas.microsoft.com/office/drawing/2014/main" id="{2D355B25-4E7C-4D58-A3C1-FC169B3B53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943250" y="3539152"/>
            <a:ext cx="268334" cy="275643"/>
          </a:xfrm>
          <a:prstGeom prst="rect">
            <a:avLst/>
          </a:prstGeom>
        </p:spPr>
      </p:pic>
      <p:pic>
        <p:nvPicPr>
          <p:cNvPr id="14" name="Bildobjekt 13">
            <a:extLst>
              <a:ext uri="{FF2B5EF4-FFF2-40B4-BE49-F238E27FC236}">
                <a16:creationId xmlns:a16="http://schemas.microsoft.com/office/drawing/2014/main" id="{07F7466B-D0FA-464A-B766-6A95B9576B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481218" y="3992077"/>
            <a:ext cx="268334" cy="275643"/>
          </a:xfrm>
          <a:prstGeom prst="rect">
            <a:avLst/>
          </a:prstGeom>
        </p:spPr>
      </p:pic>
      <p:pic>
        <p:nvPicPr>
          <p:cNvPr id="15" name="Bildobjekt 14">
            <a:extLst>
              <a:ext uri="{FF2B5EF4-FFF2-40B4-BE49-F238E27FC236}">
                <a16:creationId xmlns:a16="http://schemas.microsoft.com/office/drawing/2014/main" id="{751A8FB6-9C6A-45E5-9B49-C12CA61F95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941646" y="4351498"/>
            <a:ext cx="268334" cy="275643"/>
          </a:xfrm>
          <a:prstGeom prst="rect">
            <a:avLst/>
          </a:prstGeom>
        </p:spPr>
      </p:pic>
      <p:pic>
        <p:nvPicPr>
          <p:cNvPr id="16" name="Bildobjekt 15">
            <a:extLst>
              <a:ext uri="{FF2B5EF4-FFF2-40B4-BE49-F238E27FC236}">
                <a16:creationId xmlns:a16="http://schemas.microsoft.com/office/drawing/2014/main" id="{E46D1A3C-369C-47AF-AB83-5AFE5C0628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481218" y="4708492"/>
            <a:ext cx="268334" cy="275643"/>
          </a:xfrm>
          <a:prstGeom prst="rect">
            <a:avLst/>
          </a:prstGeom>
        </p:spPr>
      </p:pic>
      <p:pic>
        <p:nvPicPr>
          <p:cNvPr id="17" name="Bildobjekt 16">
            <a:extLst>
              <a:ext uri="{FF2B5EF4-FFF2-40B4-BE49-F238E27FC236}">
                <a16:creationId xmlns:a16="http://schemas.microsoft.com/office/drawing/2014/main" id="{B8EE0AAE-A088-45F8-8D39-248AAA8CE7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493831" y="5372822"/>
            <a:ext cx="268334" cy="275643"/>
          </a:xfrm>
          <a:prstGeom prst="rect">
            <a:avLst/>
          </a:prstGeom>
        </p:spPr>
      </p:pic>
      <p:pic>
        <p:nvPicPr>
          <p:cNvPr id="18" name="Bildobjekt 17">
            <a:extLst>
              <a:ext uri="{FF2B5EF4-FFF2-40B4-BE49-F238E27FC236}">
                <a16:creationId xmlns:a16="http://schemas.microsoft.com/office/drawing/2014/main" id="{2C427F38-1254-4A25-A5DB-D6326DFE64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961913" y="5859078"/>
            <a:ext cx="268334" cy="275643"/>
          </a:xfrm>
          <a:prstGeom prst="rect">
            <a:avLst/>
          </a:prstGeom>
        </p:spPr>
      </p:pic>
    </p:spTree>
    <p:extLst>
      <p:ext uri="{BB962C8B-B14F-4D97-AF65-F5344CB8AC3E}">
        <p14:creationId xmlns:p14="http://schemas.microsoft.com/office/powerpoint/2010/main" val="3707755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97F8221-8032-4B8C-92EC-A315D47EB475}"/>
              </a:ext>
            </a:extLst>
          </p:cNvPr>
          <p:cNvPicPr>
            <a:picLocks noChangeAspect="1"/>
          </p:cNvPicPr>
          <p:nvPr/>
        </p:nvPicPr>
        <p:blipFill>
          <a:blip r:embed="rId3"/>
          <a:stretch>
            <a:fillRect/>
          </a:stretch>
        </p:blipFill>
        <p:spPr>
          <a:xfrm>
            <a:off x="690031" y="744718"/>
            <a:ext cx="7763938" cy="5368564"/>
          </a:xfrm>
          <a:prstGeom prst="rect">
            <a:avLst/>
          </a:prstGeom>
        </p:spPr>
      </p:pic>
      <p:sp>
        <p:nvSpPr>
          <p:cNvPr id="3" name="Platshållare för bildnummer 2">
            <a:extLst>
              <a:ext uri="{FF2B5EF4-FFF2-40B4-BE49-F238E27FC236}">
                <a16:creationId xmlns:a16="http://schemas.microsoft.com/office/drawing/2014/main" id="{0411B08F-1173-4ACC-B543-86F616B4BE97}"/>
              </a:ext>
            </a:extLst>
          </p:cNvPr>
          <p:cNvSpPr>
            <a:spLocks noGrp="1"/>
          </p:cNvSpPr>
          <p:nvPr>
            <p:ph type="sldNum" sz="quarter" idx="12"/>
          </p:nvPr>
        </p:nvSpPr>
        <p:spPr/>
        <p:txBody>
          <a:bodyPr/>
          <a:lstStyle/>
          <a:p>
            <a:fld id="{5F6EC3F8-2C07-4911-B3C5-4813CCCD6197}" type="slidenum">
              <a:rPr lang="sv-SE" smtClean="0"/>
              <a:t>19</a:t>
            </a:fld>
            <a:endParaRPr lang="sv-SE"/>
          </a:p>
        </p:txBody>
      </p:sp>
      <p:pic>
        <p:nvPicPr>
          <p:cNvPr id="4" name="Bildobjekt 3">
            <a:extLst>
              <a:ext uri="{FF2B5EF4-FFF2-40B4-BE49-F238E27FC236}">
                <a16:creationId xmlns:a16="http://schemas.microsoft.com/office/drawing/2014/main" id="{3A65390D-5D60-485E-BDD9-0CB2CEC96E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352483" y="1613650"/>
            <a:ext cx="268334" cy="275643"/>
          </a:xfrm>
          <a:prstGeom prst="rect">
            <a:avLst/>
          </a:prstGeom>
        </p:spPr>
      </p:pic>
      <p:pic>
        <p:nvPicPr>
          <p:cNvPr id="5" name="Bildobjekt 4">
            <a:extLst>
              <a:ext uri="{FF2B5EF4-FFF2-40B4-BE49-F238E27FC236}">
                <a16:creationId xmlns:a16="http://schemas.microsoft.com/office/drawing/2014/main" id="{D3E1F509-0071-49EF-AB12-90A92EDE3B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874997" y="2444075"/>
            <a:ext cx="268334" cy="275643"/>
          </a:xfrm>
          <a:prstGeom prst="rect">
            <a:avLst/>
          </a:prstGeom>
        </p:spPr>
      </p:pic>
      <p:pic>
        <p:nvPicPr>
          <p:cNvPr id="6" name="Bildobjekt 5">
            <a:extLst>
              <a:ext uri="{FF2B5EF4-FFF2-40B4-BE49-F238E27FC236}">
                <a16:creationId xmlns:a16="http://schemas.microsoft.com/office/drawing/2014/main" id="{DF8AD443-6149-4DFB-BABF-AE8EBF2F9F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352483" y="3790961"/>
            <a:ext cx="268334" cy="275643"/>
          </a:xfrm>
          <a:prstGeom prst="rect">
            <a:avLst/>
          </a:prstGeom>
        </p:spPr>
      </p:pic>
      <p:pic>
        <p:nvPicPr>
          <p:cNvPr id="7" name="Bildobjekt 6">
            <a:extLst>
              <a:ext uri="{FF2B5EF4-FFF2-40B4-BE49-F238E27FC236}">
                <a16:creationId xmlns:a16="http://schemas.microsoft.com/office/drawing/2014/main" id="{8B77CF88-387E-4879-A980-3488BCB443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15818" y="3200603"/>
            <a:ext cx="268334" cy="275643"/>
          </a:xfrm>
          <a:prstGeom prst="rect">
            <a:avLst/>
          </a:prstGeom>
        </p:spPr>
      </p:pic>
      <p:pic>
        <p:nvPicPr>
          <p:cNvPr id="8" name="Bildobjekt 7">
            <a:extLst>
              <a:ext uri="{FF2B5EF4-FFF2-40B4-BE49-F238E27FC236}">
                <a16:creationId xmlns:a16="http://schemas.microsoft.com/office/drawing/2014/main" id="{F32BD06D-45D4-49CA-9C29-AA9CF8BB77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15818" y="4241950"/>
            <a:ext cx="268334" cy="275643"/>
          </a:xfrm>
          <a:prstGeom prst="rect">
            <a:avLst/>
          </a:prstGeom>
        </p:spPr>
      </p:pic>
      <p:pic>
        <p:nvPicPr>
          <p:cNvPr id="9" name="Bildobjekt 8">
            <a:extLst>
              <a:ext uri="{FF2B5EF4-FFF2-40B4-BE49-F238E27FC236}">
                <a16:creationId xmlns:a16="http://schemas.microsoft.com/office/drawing/2014/main" id="{F7045B01-9868-4CDE-A87E-924A125718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15818" y="5037781"/>
            <a:ext cx="268334" cy="275643"/>
          </a:xfrm>
          <a:prstGeom prst="rect">
            <a:avLst/>
          </a:prstGeom>
        </p:spPr>
      </p:pic>
      <p:pic>
        <p:nvPicPr>
          <p:cNvPr id="10" name="Bildobjekt 9">
            <a:extLst>
              <a:ext uri="{FF2B5EF4-FFF2-40B4-BE49-F238E27FC236}">
                <a16:creationId xmlns:a16="http://schemas.microsoft.com/office/drawing/2014/main" id="{C568A5AD-BB31-4716-A100-70963E0D83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352483" y="5504311"/>
            <a:ext cx="268334" cy="275643"/>
          </a:xfrm>
          <a:prstGeom prst="rect">
            <a:avLst/>
          </a:prstGeom>
        </p:spPr>
      </p:pic>
    </p:spTree>
    <p:extLst>
      <p:ext uri="{BB962C8B-B14F-4D97-AF65-F5344CB8AC3E}">
        <p14:creationId xmlns:p14="http://schemas.microsoft.com/office/powerpoint/2010/main" val="517460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2B7F425-99F4-4272-A30A-AE5F6745A422}"/>
              </a:ext>
            </a:extLst>
          </p:cNvPr>
          <p:cNvSpPr>
            <a:spLocks noGrp="1"/>
          </p:cNvSpPr>
          <p:nvPr>
            <p:ph idx="1"/>
          </p:nvPr>
        </p:nvSpPr>
        <p:spPr>
          <a:xfrm>
            <a:off x="713056" y="3756097"/>
            <a:ext cx="7889768" cy="2145299"/>
          </a:xfrm>
        </p:spPr>
        <p:txBody>
          <a:bodyPr>
            <a:normAutofit/>
          </a:bodyPr>
          <a:lstStyle/>
          <a:p>
            <a:pPr marL="0" indent="0">
              <a:buNone/>
            </a:pPr>
            <a:r>
              <a:rPr lang="sv-SE" sz="3600" dirty="0"/>
              <a:t>Vilket är syftet att göra </a:t>
            </a:r>
            <a:br>
              <a:rPr lang="sv-SE" sz="3600" dirty="0"/>
            </a:br>
            <a:r>
              <a:rPr lang="sv-SE" sz="3600" dirty="0"/>
              <a:t>en riskbedömning?</a:t>
            </a:r>
          </a:p>
          <a:p>
            <a:pPr marL="0" indent="0">
              <a:buNone/>
            </a:pPr>
            <a:endParaRPr lang="sv-SE" dirty="0"/>
          </a:p>
          <a:p>
            <a:pPr marL="0" indent="0">
              <a:buNone/>
            </a:pPr>
            <a:endParaRPr lang="sv-SE" dirty="0"/>
          </a:p>
          <a:p>
            <a:pPr marL="0" indent="0">
              <a:buNone/>
            </a:pPr>
            <a:endParaRPr lang="sv-SE" dirty="0"/>
          </a:p>
        </p:txBody>
      </p:sp>
      <p:sp>
        <p:nvSpPr>
          <p:cNvPr id="2" name="Platshållare för bildnummer 1">
            <a:extLst>
              <a:ext uri="{FF2B5EF4-FFF2-40B4-BE49-F238E27FC236}">
                <a16:creationId xmlns:a16="http://schemas.microsoft.com/office/drawing/2014/main" id="{259D38E5-DE3D-4040-B084-A52AE4CE6D2F}"/>
              </a:ext>
            </a:extLst>
          </p:cNvPr>
          <p:cNvSpPr>
            <a:spLocks noGrp="1"/>
          </p:cNvSpPr>
          <p:nvPr>
            <p:ph type="sldNum" sz="quarter" idx="12"/>
          </p:nvPr>
        </p:nvSpPr>
        <p:spPr/>
        <p:txBody>
          <a:bodyPr/>
          <a:lstStyle/>
          <a:p>
            <a:fld id="{5F6EC3F8-2C07-4911-B3C5-4813CCCD6197}" type="slidenum">
              <a:rPr lang="sv-SE" smtClean="0"/>
              <a:t>2</a:t>
            </a:fld>
            <a:endParaRPr lang="sv-SE"/>
          </a:p>
        </p:txBody>
      </p:sp>
    </p:spTree>
    <p:extLst>
      <p:ext uri="{BB962C8B-B14F-4D97-AF65-F5344CB8AC3E}">
        <p14:creationId xmlns:p14="http://schemas.microsoft.com/office/powerpoint/2010/main" val="551131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3F0E4A2E-29EC-4CC6-9B84-8BEB2E212A90}"/>
              </a:ext>
            </a:extLst>
          </p:cNvPr>
          <p:cNvPicPr>
            <a:picLocks noChangeAspect="1"/>
          </p:cNvPicPr>
          <p:nvPr/>
        </p:nvPicPr>
        <p:blipFill>
          <a:blip r:embed="rId3"/>
          <a:stretch>
            <a:fillRect/>
          </a:stretch>
        </p:blipFill>
        <p:spPr>
          <a:xfrm>
            <a:off x="1206630" y="616337"/>
            <a:ext cx="6730740" cy="5625326"/>
          </a:xfrm>
          <a:prstGeom prst="rect">
            <a:avLst/>
          </a:prstGeom>
        </p:spPr>
      </p:pic>
      <p:sp>
        <p:nvSpPr>
          <p:cNvPr id="3" name="Platshållare för bildnummer 2">
            <a:extLst>
              <a:ext uri="{FF2B5EF4-FFF2-40B4-BE49-F238E27FC236}">
                <a16:creationId xmlns:a16="http://schemas.microsoft.com/office/drawing/2014/main" id="{21666E0B-13C0-4EF9-B5D3-DE011D0A4474}"/>
              </a:ext>
            </a:extLst>
          </p:cNvPr>
          <p:cNvSpPr>
            <a:spLocks noGrp="1"/>
          </p:cNvSpPr>
          <p:nvPr>
            <p:ph type="sldNum" sz="quarter" idx="12"/>
          </p:nvPr>
        </p:nvSpPr>
        <p:spPr/>
        <p:txBody>
          <a:bodyPr/>
          <a:lstStyle/>
          <a:p>
            <a:fld id="{5F6EC3F8-2C07-4911-B3C5-4813CCCD6197}" type="slidenum">
              <a:rPr lang="sv-SE" smtClean="0"/>
              <a:t>20</a:t>
            </a:fld>
            <a:endParaRPr lang="sv-SE"/>
          </a:p>
        </p:txBody>
      </p:sp>
      <p:sp>
        <p:nvSpPr>
          <p:cNvPr id="4" name="textruta 3">
            <a:extLst>
              <a:ext uri="{FF2B5EF4-FFF2-40B4-BE49-F238E27FC236}">
                <a16:creationId xmlns:a16="http://schemas.microsoft.com/office/drawing/2014/main" id="{C16345E7-DFCB-4513-9204-E97235356403}"/>
              </a:ext>
            </a:extLst>
          </p:cNvPr>
          <p:cNvSpPr txBox="1"/>
          <p:nvPr/>
        </p:nvSpPr>
        <p:spPr>
          <a:xfrm>
            <a:off x="5943600" y="933061"/>
            <a:ext cx="793102" cy="369332"/>
          </a:xfrm>
          <a:prstGeom prst="rect">
            <a:avLst/>
          </a:prstGeom>
          <a:noFill/>
        </p:spPr>
        <p:txBody>
          <a:bodyPr wrap="square" rtlCol="0">
            <a:spAutoFit/>
          </a:bodyPr>
          <a:lstStyle/>
          <a:p>
            <a:pPr algn="ctr"/>
            <a:r>
              <a:rPr lang="sv-SE" dirty="0"/>
              <a:t>12</a:t>
            </a:r>
          </a:p>
        </p:txBody>
      </p:sp>
      <p:sp>
        <p:nvSpPr>
          <p:cNvPr id="5" name="textruta 4">
            <a:extLst>
              <a:ext uri="{FF2B5EF4-FFF2-40B4-BE49-F238E27FC236}">
                <a16:creationId xmlns:a16="http://schemas.microsoft.com/office/drawing/2014/main" id="{350E59D7-92DB-4B98-BCC2-FFDBF4349B94}"/>
              </a:ext>
            </a:extLst>
          </p:cNvPr>
          <p:cNvSpPr txBox="1"/>
          <p:nvPr/>
        </p:nvSpPr>
        <p:spPr>
          <a:xfrm>
            <a:off x="5943600" y="1302393"/>
            <a:ext cx="793102" cy="369332"/>
          </a:xfrm>
          <a:prstGeom prst="rect">
            <a:avLst/>
          </a:prstGeom>
          <a:noFill/>
        </p:spPr>
        <p:txBody>
          <a:bodyPr wrap="square" rtlCol="0">
            <a:spAutoFit/>
          </a:bodyPr>
          <a:lstStyle/>
          <a:p>
            <a:pPr algn="ctr"/>
            <a:r>
              <a:rPr lang="sv-SE" dirty="0"/>
              <a:t>4</a:t>
            </a:r>
          </a:p>
        </p:txBody>
      </p:sp>
      <p:sp>
        <p:nvSpPr>
          <p:cNvPr id="6" name="textruta 5">
            <a:extLst>
              <a:ext uri="{FF2B5EF4-FFF2-40B4-BE49-F238E27FC236}">
                <a16:creationId xmlns:a16="http://schemas.microsoft.com/office/drawing/2014/main" id="{DDC638EC-A4FD-4CDC-9185-CAF7EADDF8BD}"/>
              </a:ext>
            </a:extLst>
          </p:cNvPr>
          <p:cNvSpPr txBox="1"/>
          <p:nvPr/>
        </p:nvSpPr>
        <p:spPr>
          <a:xfrm>
            <a:off x="5943600" y="1649171"/>
            <a:ext cx="793102" cy="369332"/>
          </a:xfrm>
          <a:prstGeom prst="rect">
            <a:avLst/>
          </a:prstGeom>
          <a:noFill/>
        </p:spPr>
        <p:txBody>
          <a:bodyPr wrap="square" rtlCol="0">
            <a:spAutoFit/>
          </a:bodyPr>
          <a:lstStyle/>
          <a:p>
            <a:pPr algn="ctr"/>
            <a:r>
              <a:rPr lang="sv-SE" dirty="0"/>
              <a:t>3</a:t>
            </a:r>
          </a:p>
        </p:txBody>
      </p:sp>
      <p:sp>
        <p:nvSpPr>
          <p:cNvPr id="7" name="textruta 6">
            <a:extLst>
              <a:ext uri="{FF2B5EF4-FFF2-40B4-BE49-F238E27FC236}">
                <a16:creationId xmlns:a16="http://schemas.microsoft.com/office/drawing/2014/main" id="{E51B7A64-2FD8-485E-B38F-2376D40C23D7}"/>
              </a:ext>
            </a:extLst>
          </p:cNvPr>
          <p:cNvSpPr txBox="1"/>
          <p:nvPr/>
        </p:nvSpPr>
        <p:spPr>
          <a:xfrm>
            <a:off x="5943600" y="2133191"/>
            <a:ext cx="793102" cy="369332"/>
          </a:xfrm>
          <a:prstGeom prst="rect">
            <a:avLst/>
          </a:prstGeom>
          <a:noFill/>
        </p:spPr>
        <p:txBody>
          <a:bodyPr wrap="square" rtlCol="0">
            <a:spAutoFit/>
          </a:bodyPr>
          <a:lstStyle/>
          <a:p>
            <a:pPr algn="ctr"/>
            <a:r>
              <a:rPr lang="sv-SE" dirty="0"/>
              <a:t>2</a:t>
            </a:r>
          </a:p>
        </p:txBody>
      </p:sp>
      <p:sp>
        <p:nvSpPr>
          <p:cNvPr id="8" name="textruta 7">
            <a:extLst>
              <a:ext uri="{FF2B5EF4-FFF2-40B4-BE49-F238E27FC236}">
                <a16:creationId xmlns:a16="http://schemas.microsoft.com/office/drawing/2014/main" id="{812EAB6E-B5C9-4148-894F-8E276FE89964}"/>
              </a:ext>
            </a:extLst>
          </p:cNvPr>
          <p:cNvSpPr txBox="1"/>
          <p:nvPr/>
        </p:nvSpPr>
        <p:spPr>
          <a:xfrm>
            <a:off x="5943600" y="2502523"/>
            <a:ext cx="793102" cy="369332"/>
          </a:xfrm>
          <a:prstGeom prst="rect">
            <a:avLst/>
          </a:prstGeom>
          <a:noFill/>
        </p:spPr>
        <p:txBody>
          <a:bodyPr wrap="square" rtlCol="0">
            <a:spAutoFit/>
          </a:bodyPr>
          <a:lstStyle/>
          <a:p>
            <a:pPr algn="ctr"/>
            <a:r>
              <a:rPr lang="sv-SE" dirty="0"/>
              <a:t>1</a:t>
            </a:r>
          </a:p>
        </p:txBody>
      </p:sp>
      <p:sp>
        <p:nvSpPr>
          <p:cNvPr id="9" name="textruta 8">
            <a:extLst>
              <a:ext uri="{FF2B5EF4-FFF2-40B4-BE49-F238E27FC236}">
                <a16:creationId xmlns:a16="http://schemas.microsoft.com/office/drawing/2014/main" id="{3094D3BD-C853-49ED-A8FF-108605DBDD73}"/>
              </a:ext>
            </a:extLst>
          </p:cNvPr>
          <p:cNvSpPr txBox="1"/>
          <p:nvPr/>
        </p:nvSpPr>
        <p:spPr>
          <a:xfrm>
            <a:off x="5943600" y="2871855"/>
            <a:ext cx="793102" cy="369332"/>
          </a:xfrm>
          <a:prstGeom prst="rect">
            <a:avLst/>
          </a:prstGeom>
          <a:noFill/>
        </p:spPr>
        <p:txBody>
          <a:bodyPr wrap="square" rtlCol="0">
            <a:spAutoFit/>
          </a:bodyPr>
          <a:lstStyle/>
          <a:p>
            <a:pPr algn="ctr"/>
            <a:r>
              <a:rPr lang="sv-SE" dirty="0"/>
              <a:t>22</a:t>
            </a:r>
          </a:p>
        </p:txBody>
      </p:sp>
      <p:sp>
        <p:nvSpPr>
          <p:cNvPr id="10" name="textruta 9">
            <a:extLst>
              <a:ext uri="{FF2B5EF4-FFF2-40B4-BE49-F238E27FC236}">
                <a16:creationId xmlns:a16="http://schemas.microsoft.com/office/drawing/2014/main" id="{10F23F71-DA92-4DD1-825B-0A14A4FE6826}"/>
              </a:ext>
            </a:extLst>
          </p:cNvPr>
          <p:cNvSpPr txBox="1"/>
          <p:nvPr/>
        </p:nvSpPr>
        <p:spPr>
          <a:xfrm>
            <a:off x="5943600" y="3241187"/>
            <a:ext cx="793102" cy="369332"/>
          </a:xfrm>
          <a:prstGeom prst="rect">
            <a:avLst/>
          </a:prstGeom>
          <a:noFill/>
        </p:spPr>
        <p:txBody>
          <a:bodyPr wrap="square" rtlCol="0">
            <a:spAutoFit/>
          </a:bodyPr>
          <a:lstStyle/>
          <a:p>
            <a:pPr algn="ctr"/>
            <a:r>
              <a:rPr lang="sv-SE" dirty="0"/>
              <a:t>-3</a:t>
            </a:r>
          </a:p>
        </p:txBody>
      </p:sp>
      <p:sp>
        <p:nvSpPr>
          <p:cNvPr id="11" name="textruta 10">
            <a:extLst>
              <a:ext uri="{FF2B5EF4-FFF2-40B4-BE49-F238E27FC236}">
                <a16:creationId xmlns:a16="http://schemas.microsoft.com/office/drawing/2014/main" id="{4303C4C9-25A5-4F8E-BD93-68C63EFD204B}"/>
              </a:ext>
            </a:extLst>
          </p:cNvPr>
          <p:cNvSpPr txBox="1"/>
          <p:nvPr/>
        </p:nvSpPr>
        <p:spPr>
          <a:xfrm>
            <a:off x="5943600" y="3637250"/>
            <a:ext cx="793102" cy="369332"/>
          </a:xfrm>
          <a:prstGeom prst="rect">
            <a:avLst/>
          </a:prstGeom>
          <a:noFill/>
        </p:spPr>
        <p:txBody>
          <a:bodyPr wrap="square" rtlCol="0">
            <a:spAutoFit/>
          </a:bodyPr>
          <a:lstStyle/>
          <a:p>
            <a:pPr algn="ctr"/>
            <a:r>
              <a:rPr lang="sv-SE" dirty="0"/>
              <a:t>19</a:t>
            </a:r>
          </a:p>
        </p:txBody>
      </p:sp>
      <p:sp>
        <p:nvSpPr>
          <p:cNvPr id="12" name="Rektangel 11">
            <a:extLst>
              <a:ext uri="{FF2B5EF4-FFF2-40B4-BE49-F238E27FC236}">
                <a16:creationId xmlns:a16="http://schemas.microsoft.com/office/drawing/2014/main" id="{DDA94192-8A6A-47C3-9F0F-65E30CD11750}"/>
              </a:ext>
            </a:extLst>
          </p:cNvPr>
          <p:cNvSpPr/>
          <p:nvPr/>
        </p:nvSpPr>
        <p:spPr>
          <a:xfrm>
            <a:off x="1511557" y="5421085"/>
            <a:ext cx="4982547" cy="233265"/>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58223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09C823-277F-4CD3-987D-37DFC3D366A7}"/>
              </a:ext>
            </a:extLst>
          </p:cNvPr>
          <p:cNvSpPr>
            <a:spLocks noGrp="1"/>
          </p:cNvSpPr>
          <p:nvPr>
            <p:ph type="title"/>
          </p:nvPr>
        </p:nvSpPr>
        <p:spPr/>
        <p:txBody>
          <a:bodyPr/>
          <a:lstStyle/>
          <a:p>
            <a:r>
              <a:rPr lang="sv-SE" dirty="0"/>
              <a:t>Skillnad mellan utan/med</a:t>
            </a:r>
            <a:br>
              <a:rPr lang="sv-SE" dirty="0"/>
            </a:br>
            <a:r>
              <a:rPr lang="sv-SE" dirty="0"/>
              <a:t>FREDA Farlighet</a:t>
            </a:r>
          </a:p>
        </p:txBody>
      </p:sp>
      <p:sp>
        <p:nvSpPr>
          <p:cNvPr id="4" name="Platshållare för bildnummer 3">
            <a:extLst>
              <a:ext uri="{FF2B5EF4-FFF2-40B4-BE49-F238E27FC236}">
                <a16:creationId xmlns:a16="http://schemas.microsoft.com/office/drawing/2014/main" id="{4F089FF4-AAFB-4132-8BAC-2740D7263CA2}"/>
              </a:ext>
            </a:extLst>
          </p:cNvPr>
          <p:cNvSpPr>
            <a:spLocks noGrp="1"/>
          </p:cNvSpPr>
          <p:nvPr>
            <p:ph type="sldNum" sz="quarter" idx="10"/>
          </p:nvPr>
        </p:nvSpPr>
        <p:spPr/>
        <p:txBody>
          <a:bodyPr/>
          <a:lstStyle/>
          <a:p>
            <a:pPr>
              <a:defRPr/>
            </a:pPr>
            <a:fld id="{20DEDD83-1B77-4E56-80C3-39B27F8BAB61}" type="slidenum">
              <a:rPr lang="sv-SE" smtClean="0"/>
              <a:pPr>
                <a:defRPr/>
              </a:pPr>
              <a:t>21</a:t>
            </a:fld>
            <a:endParaRPr lang="sv-SE" dirty="0"/>
          </a:p>
        </p:txBody>
      </p:sp>
      <p:pic>
        <p:nvPicPr>
          <p:cNvPr id="5" name="Bildobjekt 4">
            <a:extLst>
              <a:ext uri="{FF2B5EF4-FFF2-40B4-BE49-F238E27FC236}">
                <a16:creationId xmlns:a16="http://schemas.microsoft.com/office/drawing/2014/main" id="{BE31ACE5-2200-47C3-B0DF-F1835F00105D}"/>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2411760" y="2348880"/>
            <a:ext cx="4119396" cy="2651863"/>
          </a:xfrm>
          <a:prstGeom prst="rect">
            <a:avLst/>
          </a:prstGeom>
        </p:spPr>
      </p:pic>
    </p:spTree>
    <p:extLst>
      <p:ext uri="{BB962C8B-B14F-4D97-AF65-F5344CB8AC3E}">
        <p14:creationId xmlns:p14="http://schemas.microsoft.com/office/powerpoint/2010/main" val="1135277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A74305-0880-4654-AEF3-136AF1F7A041}"/>
              </a:ext>
            </a:extLst>
          </p:cNvPr>
          <p:cNvSpPr>
            <a:spLocks noGrp="1"/>
          </p:cNvSpPr>
          <p:nvPr>
            <p:ph type="title"/>
          </p:nvPr>
        </p:nvSpPr>
        <p:spPr>
          <a:xfrm>
            <a:off x="628650" y="365126"/>
            <a:ext cx="6819715" cy="1325563"/>
          </a:xfrm>
        </p:spPr>
        <p:txBody>
          <a:bodyPr/>
          <a:lstStyle/>
          <a:p>
            <a:r>
              <a:rPr lang="sv-SE" dirty="0"/>
              <a:t>Säkerhetsplanering i samband med användandet av FREDA</a:t>
            </a:r>
          </a:p>
        </p:txBody>
      </p:sp>
      <p:sp>
        <p:nvSpPr>
          <p:cNvPr id="3" name="Platshållare för innehåll 2">
            <a:extLst>
              <a:ext uri="{FF2B5EF4-FFF2-40B4-BE49-F238E27FC236}">
                <a16:creationId xmlns:a16="http://schemas.microsoft.com/office/drawing/2014/main" id="{E3C9C572-4B9B-4917-88CF-015FF77E86DA}"/>
              </a:ext>
            </a:extLst>
          </p:cNvPr>
          <p:cNvSpPr>
            <a:spLocks noGrp="1"/>
          </p:cNvSpPr>
          <p:nvPr>
            <p:ph idx="1"/>
          </p:nvPr>
        </p:nvSpPr>
        <p:spPr>
          <a:xfrm>
            <a:off x="628650" y="1825625"/>
            <a:ext cx="7886700" cy="4351338"/>
          </a:xfrm>
        </p:spPr>
        <p:txBody>
          <a:bodyPr>
            <a:normAutofit/>
          </a:bodyPr>
          <a:lstStyle/>
          <a:p>
            <a:r>
              <a:rPr lang="sv-SE" sz="2400" dirty="0"/>
              <a:t>Ha ett tydligt säkerhetstänk! </a:t>
            </a:r>
          </a:p>
          <a:p>
            <a:pPr lvl="1"/>
            <a:r>
              <a:rPr lang="sv-SE" sz="2000" dirty="0"/>
              <a:t>val av mötesplats för samtalet med den våldsutsatta </a:t>
            </a:r>
          </a:p>
          <a:p>
            <a:pPr lvl="1"/>
            <a:r>
              <a:rPr lang="sv-SE" sz="2000" dirty="0"/>
              <a:t>hanteringen av dokument och datasystem. </a:t>
            </a:r>
          </a:p>
          <a:p>
            <a:r>
              <a:rPr lang="sv-SE" sz="2400" dirty="0"/>
              <a:t>Om den våldsutsatta har en funktionsnedsättning </a:t>
            </a:r>
          </a:p>
          <a:p>
            <a:pPr lvl="1"/>
            <a:r>
              <a:rPr lang="sv-SE" sz="2000" dirty="0"/>
              <a:t>svårt reagera snabbt vid hotfulla situationer, orientera sig, slå larm eller fly</a:t>
            </a:r>
          </a:p>
          <a:p>
            <a:r>
              <a:rPr lang="sv-SE" sz="2400" dirty="0"/>
              <a:t>Beakta att </a:t>
            </a:r>
            <a:r>
              <a:rPr lang="sv-SE" sz="2400" i="1" dirty="0"/>
              <a:t>modern teknik</a:t>
            </a:r>
          </a:p>
          <a:p>
            <a:pPr lvl="1"/>
            <a:r>
              <a:rPr lang="sv-SE" sz="2000" i="1" dirty="0"/>
              <a:t>exempelvis GPS i mobiltelefonen, </a:t>
            </a:r>
            <a:r>
              <a:rPr lang="sv-SE" sz="2000" i="1" dirty="0" err="1"/>
              <a:t>snapchat</a:t>
            </a:r>
            <a:r>
              <a:rPr lang="sv-SE" sz="2000" i="1" dirty="0"/>
              <a:t>, hitta mobilen</a:t>
            </a:r>
            <a:r>
              <a:rPr lang="sv-SE" sz="2000" dirty="0"/>
              <a:t> innebär ökade möjligheter för våldsutövaren att söka upp den våldsutsatta</a:t>
            </a:r>
          </a:p>
          <a:p>
            <a:pPr lvl="1"/>
            <a:r>
              <a:rPr lang="sv-SE" sz="2000" dirty="0"/>
              <a:t>Andra </a:t>
            </a:r>
            <a:r>
              <a:rPr lang="sv-SE" sz="2000" dirty="0" err="1"/>
              <a:t>appar</a:t>
            </a:r>
            <a:r>
              <a:rPr lang="sv-SE" sz="2000" dirty="0"/>
              <a:t>, social media…</a:t>
            </a:r>
          </a:p>
        </p:txBody>
      </p:sp>
      <p:pic>
        <p:nvPicPr>
          <p:cNvPr id="8" name="Bildobjekt 7">
            <a:extLst>
              <a:ext uri="{FF2B5EF4-FFF2-40B4-BE49-F238E27FC236}">
                <a16:creationId xmlns:a16="http://schemas.microsoft.com/office/drawing/2014/main" id="{C5FF8E9C-DC1C-4F18-BB0A-E4F28387516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555676" y="365126"/>
            <a:ext cx="1272434" cy="1809750"/>
          </a:xfrm>
          <a:prstGeom prst="rect">
            <a:avLst/>
          </a:prstGeom>
        </p:spPr>
      </p:pic>
      <p:sp>
        <p:nvSpPr>
          <p:cNvPr id="4" name="Platshållare för bildnummer 3">
            <a:extLst>
              <a:ext uri="{FF2B5EF4-FFF2-40B4-BE49-F238E27FC236}">
                <a16:creationId xmlns:a16="http://schemas.microsoft.com/office/drawing/2014/main" id="{B2B9D80D-266B-4E7B-B747-0950DF541984}"/>
              </a:ext>
            </a:extLst>
          </p:cNvPr>
          <p:cNvSpPr>
            <a:spLocks noGrp="1"/>
          </p:cNvSpPr>
          <p:nvPr>
            <p:ph type="sldNum" sz="quarter" idx="12"/>
          </p:nvPr>
        </p:nvSpPr>
        <p:spPr/>
        <p:txBody>
          <a:bodyPr/>
          <a:lstStyle/>
          <a:p>
            <a:fld id="{5F6EC3F8-2C07-4911-B3C5-4813CCCD6197}" type="slidenum">
              <a:rPr lang="sv-SE" smtClean="0"/>
              <a:t>22</a:t>
            </a:fld>
            <a:endParaRPr lang="sv-SE"/>
          </a:p>
        </p:txBody>
      </p:sp>
    </p:spTree>
    <p:extLst>
      <p:ext uri="{BB962C8B-B14F-4D97-AF65-F5344CB8AC3E}">
        <p14:creationId xmlns:p14="http://schemas.microsoft.com/office/powerpoint/2010/main" val="3933996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4F85C4-DE02-487A-A399-825B38056EBC}"/>
              </a:ext>
            </a:extLst>
          </p:cNvPr>
          <p:cNvSpPr>
            <a:spLocks noGrp="1"/>
          </p:cNvSpPr>
          <p:nvPr>
            <p:ph type="title"/>
          </p:nvPr>
        </p:nvSpPr>
        <p:spPr/>
        <p:txBody>
          <a:bodyPr>
            <a:normAutofit/>
          </a:bodyPr>
          <a:lstStyle/>
          <a:p>
            <a:r>
              <a:rPr lang="sv-SE" sz="3600" dirty="0"/>
              <a:t>Rekommendationer för säkerhetsplanering efter FREDA-farlighet</a:t>
            </a:r>
          </a:p>
        </p:txBody>
      </p:sp>
      <p:sp>
        <p:nvSpPr>
          <p:cNvPr id="3" name="Platshållare för innehåll 2">
            <a:extLst>
              <a:ext uri="{FF2B5EF4-FFF2-40B4-BE49-F238E27FC236}">
                <a16:creationId xmlns:a16="http://schemas.microsoft.com/office/drawing/2014/main" id="{7BC399D3-9127-4D33-88A1-197F3D0DE88F}"/>
              </a:ext>
            </a:extLst>
          </p:cNvPr>
          <p:cNvSpPr>
            <a:spLocks noGrp="1"/>
          </p:cNvSpPr>
          <p:nvPr>
            <p:ph idx="1"/>
          </p:nvPr>
        </p:nvSpPr>
        <p:spPr/>
        <p:txBody>
          <a:bodyPr>
            <a:normAutofit fontScale="92500" lnSpcReduction="20000"/>
          </a:bodyPr>
          <a:lstStyle/>
          <a:p>
            <a:pPr marL="0" indent="0">
              <a:buNone/>
            </a:pPr>
            <a:r>
              <a:rPr lang="sv-SE" b="1" dirty="0"/>
              <a:t>Risken för ökad farlighet är varierande &lt; 8 </a:t>
            </a:r>
            <a:endParaRPr lang="sv-SE" dirty="0"/>
          </a:p>
          <a:p>
            <a:r>
              <a:rPr lang="sv-SE" sz="3000" dirty="0"/>
              <a:t>genomför rutinmässig säkerhetsplanering och uppföljning. </a:t>
            </a:r>
          </a:p>
          <a:p>
            <a:r>
              <a:rPr lang="sv-SE" sz="3000" dirty="0"/>
              <a:t>informera om att risknivån plötsligt kan öka. </a:t>
            </a:r>
          </a:p>
          <a:p>
            <a:r>
              <a:rPr lang="sv-SE" sz="3000" dirty="0"/>
              <a:t>prata med personen om att lita på sin intuition gällande ökad fara. </a:t>
            </a:r>
          </a:p>
          <a:p>
            <a:r>
              <a:rPr lang="sv-SE" sz="3000" dirty="0"/>
              <a:t>informera om tillämpliga varningssignaler för ökad risk. </a:t>
            </a:r>
          </a:p>
          <a:p>
            <a:r>
              <a:rPr lang="sv-SE" sz="3000" dirty="0"/>
              <a:t>understryk vikten av vaksamhet inför att nya omständigheter för ökad farlighet kan uppstå/tillkomma. </a:t>
            </a:r>
          </a:p>
          <a:p>
            <a:pPr marL="0" indent="0">
              <a:buNone/>
            </a:pPr>
            <a:endParaRPr lang="sv-SE" b="1" dirty="0"/>
          </a:p>
        </p:txBody>
      </p:sp>
      <p:sp>
        <p:nvSpPr>
          <p:cNvPr id="4" name="Platshållare för bildnummer 3">
            <a:extLst>
              <a:ext uri="{FF2B5EF4-FFF2-40B4-BE49-F238E27FC236}">
                <a16:creationId xmlns:a16="http://schemas.microsoft.com/office/drawing/2014/main" id="{2866E76E-384D-43D9-801A-4B4D7A9C047B}"/>
              </a:ext>
            </a:extLst>
          </p:cNvPr>
          <p:cNvSpPr>
            <a:spLocks noGrp="1"/>
          </p:cNvSpPr>
          <p:nvPr>
            <p:ph type="sldNum" sz="quarter" idx="12"/>
          </p:nvPr>
        </p:nvSpPr>
        <p:spPr/>
        <p:txBody>
          <a:bodyPr/>
          <a:lstStyle/>
          <a:p>
            <a:fld id="{5F6EC3F8-2C07-4911-B3C5-4813CCCD6197}" type="slidenum">
              <a:rPr lang="sv-SE" smtClean="0"/>
              <a:t>23</a:t>
            </a:fld>
            <a:endParaRPr lang="sv-SE"/>
          </a:p>
        </p:txBody>
      </p:sp>
    </p:spTree>
    <p:extLst>
      <p:ext uri="{BB962C8B-B14F-4D97-AF65-F5344CB8AC3E}">
        <p14:creationId xmlns:p14="http://schemas.microsoft.com/office/powerpoint/2010/main" val="839956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4F85C4-DE02-487A-A399-825B38056EBC}"/>
              </a:ext>
            </a:extLst>
          </p:cNvPr>
          <p:cNvSpPr>
            <a:spLocks noGrp="1"/>
          </p:cNvSpPr>
          <p:nvPr>
            <p:ph type="title"/>
          </p:nvPr>
        </p:nvSpPr>
        <p:spPr/>
        <p:txBody>
          <a:bodyPr>
            <a:normAutofit fontScale="90000"/>
          </a:bodyPr>
          <a:lstStyle/>
          <a:p>
            <a:r>
              <a:rPr lang="sv-SE" dirty="0"/>
              <a:t>Rekommendationer för säkerhetsplanering </a:t>
            </a:r>
            <a:r>
              <a:rPr lang="sv-SE" sz="4000" dirty="0"/>
              <a:t>efter FREDA-farlighet</a:t>
            </a:r>
            <a:endParaRPr lang="sv-SE" dirty="0"/>
          </a:p>
        </p:txBody>
      </p:sp>
      <p:sp>
        <p:nvSpPr>
          <p:cNvPr id="3" name="Platshållare för innehåll 2">
            <a:extLst>
              <a:ext uri="{FF2B5EF4-FFF2-40B4-BE49-F238E27FC236}">
                <a16:creationId xmlns:a16="http://schemas.microsoft.com/office/drawing/2014/main" id="{7BC399D3-9127-4D33-88A1-197F3D0DE88F}"/>
              </a:ext>
            </a:extLst>
          </p:cNvPr>
          <p:cNvSpPr>
            <a:spLocks noGrp="1"/>
          </p:cNvSpPr>
          <p:nvPr>
            <p:ph idx="1"/>
          </p:nvPr>
        </p:nvSpPr>
        <p:spPr/>
        <p:txBody>
          <a:bodyPr>
            <a:normAutofit fontScale="92500" lnSpcReduction="10000"/>
          </a:bodyPr>
          <a:lstStyle/>
          <a:p>
            <a:pPr marL="0" indent="0">
              <a:buNone/>
            </a:pPr>
            <a:r>
              <a:rPr lang="sv-SE" b="1" dirty="0"/>
              <a:t>Ökad farlighet råder  8-13</a:t>
            </a:r>
            <a:endParaRPr lang="sv-SE" dirty="0"/>
          </a:p>
          <a:p>
            <a:r>
              <a:rPr lang="sv-SE" dirty="0"/>
              <a:t>Noggrann säkerhetsplanering och förtätad uppföljning är nödvändig. </a:t>
            </a:r>
          </a:p>
          <a:p>
            <a:r>
              <a:rPr lang="sv-SE" dirty="0"/>
              <a:t>Betona att resultatet av denna bedömning visar på ökande farlighet. </a:t>
            </a:r>
          </a:p>
          <a:p>
            <a:r>
              <a:rPr lang="sv-SE" dirty="0"/>
              <a:t>Påpeka vikten av vaksamhet inför att nya omständigheter för ökad farlighet kan uppstå/tillkomma. </a:t>
            </a:r>
          </a:p>
          <a:p>
            <a:r>
              <a:rPr lang="sv-SE" dirty="0"/>
              <a:t>Informera om möjligheter att få skyddat boende. </a:t>
            </a:r>
          </a:p>
        </p:txBody>
      </p:sp>
      <p:sp>
        <p:nvSpPr>
          <p:cNvPr id="4" name="Platshållare för bildnummer 3">
            <a:extLst>
              <a:ext uri="{FF2B5EF4-FFF2-40B4-BE49-F238E27FC236}">
                <a16:creationId xmlns:a16="http://schemas.microsoft.com/office/drawing/2014/main" id="{747526C0-7C3C-4EA1-B0DD-900CBFA4FB40}"/>
              </a:ext>
            </a:extLst>
          </p:cNvPr>
          <p:cNvSpPr>
            <a:spLocks noGrp="1"/>
          </p:cNvSpPr>
          <p:nvPr>
            <p:ph type="sldNum" sz="quarter" idx="12"/>
          </p:nvPr>
        </p:nvSpPr>
        <p:spPr/>
        <p:txBody>
          <a:bodyPr/>
          <a:lstStyle/>
          <a:p>
            <a:fld id="{5F6EC3F8-2C07-4911-B3C5-4813CCCD6197}" type="slidenum">
              <a:rPr lang="sv-SE" smtClean="0"/>
              <a:t>24</a:t>
            </a:fld>
            <a:endParaRPr lang="sv-SE"/>
          </a:p>
        </p:txBody>
      </p:sp>
    </p:spTree>
    <p:extLst>
      <p:ext uri="{BB962C8B-B14F-4D97-AF65-F5344CB8AC3E}">
        <p14:creationId xmlns:p14="http://schemas.microsoft.com/office/powerpoint/2010/main" val="3265842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4F85C4-DE02-487A-A399-825B38056EBC}"/>
              </a:ext>
            </a:extLst>
          </p:cNvPr>
          <p:cNvSpPr>
            <a:spLocks noGrp="1"/>
          </p:cNvSpPr>
          <p:nvPr>
            <p:ph type="title"/>
          </p:nvPr>
        </p:nvSpPr>
        <p:spPr/>
        <p:txBody>
          <a:bodyPr>
            <a:normAutofit/>
          </a:bodyPr>
          <a:lstStyle/>
          <a:p>
            <a:r>
              <a:rPr lang="sv-SE" sz="3600" dirty="0"/>
              <a:t>Rekommendationer för säkerhetsplanering efter FREDA-farlighet</a:t>
            </a:r>
          </a:p>
        </p:txBody>
      </p:sp>
      <p:sp>
        <p:nvSpPr>
          <p:cNvPr id="3" name="Platshållare för innehåll 2">
            <a:extLst>
              <a:ext uri="{FF2B5EF4-FFF2-40B4-BE49-F238E27FC236}">
                <a16:creationId xmlns:a16="http://schemas.microsoft.com/office/drawing/2014/main" id="{7BC399D3-9127-4D33-88A1-197F3D0DE88F}"/>
              </a:ext>
            </a:extLst>
          </p:cNvPr>
          <p:cNvSpPr>
            <a:spLocks noGrp="1"/>
          </p:cNvSpPr>
          <p:nvPr>
            <p:ph idx="1"/>
          </p:nvPr>
        </p:nvSpPr>
        <p:spPr/>
        <p:txBody>
          <a:bodyPr>
            <a:normAutofit/>
          </a:bodyPr>
          <a:lstStyle/>
          <a:p>
            <a:pPr marL="0" indent="0">
              <a:buNone/>
            </a:pPr>
            <a:r>
              <a:rPr lang="sv-SE" sz="2800" b="1" dirty="0"/>
              <a:t>Allvarlig fara råder  14-17</a:t>
            </a:r>
            <a:endParaRPr lang="sv-SE" sz="2800" dirty="0"/>
          </a:p>
          <a:p>
            <a:r>
              <a:rPr lang="sv-SE" sz="2800" dirty="0"/>
              <a:t>informera personen om att bedömningen visar att allvarlig fara för föreligger. </a:t>
            </a:r>
          </a:p>
          <a:p>
            <a:r>
              <a:rPr lang="sv-SE" sz="2800" dirty="0"/>
              <a:t>driv med kraft och tydlighet på så att kontinuerlig säkerhetsplanering utförs och följs upp. </a:t>
            </a:r>
          </a:p>
          <a:p>
            <a:r>
              <a:rPr lang="sv-SE" sz="2800" dirty="0"/>
              <a:t>samverka/kommunicera om möjligt med andra aktörer, så att personens säkerhet beaktas. </a:t>
            </a:r>
          </a:p>
          <a:p>
            <a:r>
              <a:rPr lang="sv-SE" sz="2800" dirty="0"/>
              <a:t>informera om möjligheter och betydelsen av att få skyddat boende. </a:t>
            </a:r>
          </a:p>
        </p:txBody>
      </p:sp>
      <p:sp>
        <p:nvSpPr>
          <p:cNvPr id="4" name="Platshållare för bildnummer 3">
            <a:extLst>
              <a:ext uri="{FF2B5EF4-FFF2-40B4-BE49-F238E27FC236}">
                <a16:creationId xmlns:a16="http://schemas.microsoft.com/office/drawing/2014/main" id="{9EF2DA37-1D85-4C62-9C01-5E9E58FF662B}"/>
              </a:ext>
            </a:extLst>
          </p:cNvPr>
          <p:cNvSpPr>
            <a:spLocks noGrp="1"/>
          </p:cNvSpPr>
          <p:nvPr>
            <p:ph type="sldNum" sz="quarter" idx="12"/>
          </p:nvPr>
        </p:nvSpPr>
        <p:spPr/>
        <p:txBody>
          <a:bodyPr/>
          <a:lstStyle/>
          <a:p>
            <a:fld id="{5F6EC3F8-2C07-4911-B3C5-4813CCCD6197}" type="slidenum">
              <a:rPr lang="sv-SE" smtClean="0"/>
              <a:t>25</a:t>
            </a:fld>
            <a:endParaRPr lang="sv-SE"/>
          </a:p>
        </p:txBody>
      </p:sp>
    </p:spTree>
    <p:extLst>
      <p:ext uri="{BB962C8B-B14F-4D97-AF65-F5344CB8AC3E}">
        <p14:creationId xmlns:p14="http://schemas.microsoft.com/office/powerpoint/2010/main" val="1940398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4F85C4-DE02-487A-A399-825B38056EBC}"/>
              </a:ext>
            </a:extLst>
          </p:cNvPr>
          <p:cNvSpPr>
            <a:spLocks noGrp="1"/>
          </p:cNvSpPr>
          <p:nvPr>
            <p:ph type="title"/>
          </p:nvPr>
        </p:nvSpPr>
        <p:spPr/>
        <p:txBody>
          <a:bodyPr>
            <a:normAutofit/>
          </a:bodyPr>
          <a:lstStyle/>
          <a:p>
            <a:r>
              <a:rPr lang="sv-SE" sz="3600" dirty="0"/>
              <a:t>Rekommendationer för säkerhetsplanering efter FREDA-farlighet</a:t>
            </a:r>
          </a:p>
        </p:txBody>
      </p:sp>
      <p:sp>
        <p:nvSpPr>
          <p:cNvPr id="3" name="Platshållare för innehåll 2">
            <a:extLst>
              <a:ext uri="{FF2B5EF4-FFF2-40B4-BE49-F238E27FC236}">
                <a16:creationId xmlns:a16="http://schemas.microsoft.com/office/drawing/2014/main" id="{7BC399D3-9127-4D33-88A1-197F3D0DE88F}"/>
              </a:ext>
            </a:extLst>
          </p:cNvPr>
          <p:cNvSpPr>
            <a:spLocks noGrp="1"/>
          </p:cNvSpPr>
          <p:nvPr>
            <p:ph idx="1"/>
          </p:nvPr>
        </p:nvSpPr>
        <p:spPr/>
        <p:txBody>
          <a:bodyPr>
            <a:normAutofit/>
          </a:bodyPr>
          <a:lstStyle/>
          <a:p>
            <a:pPr marL="0" indent="0">
              <a:buNone/>
            </a:pPr>
            <a:r>
              <a:rPr lang="sv-SE" sz="2800" b="1" dirty="0"/>
              <a:t>Mycket allvarlig fara råder 18-</a:t>
            </a:r>
            <a:endParaRPr lang="sv-SE" sz="2800" dirty="0"/>
          </a:p>
          <a:p>
            <a:r>
              <a:rPr lang="sv-SE" sz="2800" dirty="0"/>
              <a:t>koncentrera arbete på att få våldsutövaren under kontroll genom rättsliga åtgärder. </a:t>
            </a:r>
          </a:p>
          <a:p>
            <a:r>
              <a:rPr lang="sv-SE" sz="2800" dirty="0"/>
              <a:t>genomför kontinuerlig och utökad kartläggning av farlighetsläge och säkerhetsplanering. </a:t>
            </a:r>
          </a:p>
          <a:p>
            <a:r>
              <a:rPr lang="sv-SE" sz="2800" dirty="0"/>
              <a:t>informera om möjligheter och den ökade betydelsen av skyddat boende. </a:t>
            </a:r>
          </a:p>
          <a:p>
            <a:r>
              <a:rPr lang="sv-SE" sz="2800" dirty="0"/>
              <a:t>om den våldsutsatta personen redan bor på skyddat boende, arbeta för att det fortsätter</a:t>
            </a:r>
          </a:p>
        </p:txBody>
      </p:sp>
      <p:sp>
        <p:nvSpPr>
          <p:cNvPr id="4" name="Platshållare för bildnummer 3">
            <a:extLst>
              <a:ext uri="{FF2B5EF4-FFF2-40B4-BE49-F238E27FC236}">
                <a16:creationId xmlns:a16="http://schemas.microsoft.com/office/drawing/2014/main" id="{5179B0D6-3099-4A07-8DF0-14970CE6F56A}"/>
              </a:ext>
            </a:extLst>
          </p:cNvPr>
          <p:cNvSpPr>
            <a:spLocks noGrp="1"/>
          </p:cNvSpPr>
          <p:nvPr>
            <p:ph type="sldNum" sz="quarter" idx="12"/>
          </p:nvPr>
        </p:nvSpPr>
        <p:spPr/>
        <p:txBody>
          <a:bodyPr/>
          <a:lstStyle/>
          <a:p>
            <a:fld id="{5F6EC3F8-2C07-4911-B3C5-4813CCCD6197}" type="slidenum">
              <a:rPr lang="sv-SE" smtClean="0"/>
              <a:t>26</a:t>
            </a:fld>
            <a:endParaRPr lang="sv-SE"/>
          </a:p>
        </p:txBody>
      </p:sp>
    </p:spTree>
    <p:extLst>
      <p:ext uri="{BB962C8B-B14F-4D97-AF65-F5344CB8AC3E}">
        <p14:creationId xmlns:p14="http://schemas.microsoft.com/office/powerpoint/2010/main" val="2444843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503B42-FA4E-418F-B424-BCA261EB9F43}"/>
              </a:ext>
            </a:extLst>
          </p:cNvPr>
          <p:cNvSpPr>
            <a:spLocks noGrp="1"/>
          </p:cNvSpPr>
          <p:nvPr>
            <p:ph type="title"/>
          </p:nvPr>
        </p:nvSpPr>
        <p:spPr/>
        <p:txBody>
          <a:bodyPr>
            <a:normAutofit fontScale="90000"/>
          </a:bodyPr>
          <a:lstStyle/>
          <a:p>
            <a:r>
              <a:rPr lang="sv-SE" dirty="0"/>
              <a:t>Punkter att ta upp med den våldsutsatta kring säkerhetsplanering a)</a:t>
            </a:r>
          </a:p>
        </p:txBody>
      </p:sp>
      <p:sp>
        <p:nvSpPr>
          <p:cNvPr id="3" name="Platshållare för innehåll 2">
            <a:extLst>
              <a:ext uri="{FF2B5EF4-FFF2-40B4-BE49-F238E27FC236}">
                <a16:creationId xmlns:a16="http://schemas.microsoft.com/office/drawing/2014/main" id="{572E4D7B-D41C-4837-A3CC-B5CC8818C7CB}"/>
              </a:ext>
            </a:extLst>
          </p:cNvPr>
          <p:cNvSpPr>
            <a:spLocks noGrp="1"/>
          </p:cNvSpPr>
          <p:nvPr>
            <p:ph idx="1"/>
          </p:nvPr>
        </p:nvSpPr>
        <p:spPr/>
        <p:txBody>
          <a:bodyPr>
            <a:normAutofit fontScale="70000" lnSpcReduction="20000"/>
          </a:bodyPr>
          <a:lstStyle/>
          <a:p>
            <a:pPr lvl="0"/>
            <a:r>
              <a:rPr lang="sv-SE" dirty="0"/>
              <a:t>Vikten av att vara mentalt förberedd på att våld kan uppstå - prata kring detta även med barnen</a:t>
            </a:r>
          </a:p>
          <a:p>
            <a:pPr lvl="0"/>
            <a:r>
              <a:rPr lang="sv-SE" dirty="0"/>
              <a:t>Tänk igenom barnens säkerhet! </a:t>
            </a:r>
          </a:p>
          <a:p>
            <a:pPr lvl="0"/>
            <a:r>
              <a:rPr lang="sv-SE" dirty="0"/>
              <a:t>Kunna viktiga telefonnummer utantill </a:t>
            </a:r>
          </a:p>
          <a:p>
            <a:pPr lvl="0"/>
            <a:r>
              <a:rPr lang="sv-SE" dirty="0"/>
              <a:t>Ha ev. kodord för att signalera fara till vänner/socialtjänsten </a:t>
            </a:r>
          </a:p>
          <a:p>
            <a:pPr lvl="0"/>
            <a:r>
              <a:rPr lang="sv-SE" dirty="0"/>
              <a:t>Bryt rutiner (färdvägar till och från arbetet, affär osv.) </a:t>
            </a:r>
          </a:p>
          <a:p>
            <a:pPr lvl="0"/>
            <a:r>
              <a:rPr lang="sv-SE" dirty="0"/>
              <a:t>Om förföljd, åk till plats med övervakningskamera, t.ex. station eller bensinmack </a:t>
            </a:r>
          </a:p>
          <a:p>
            <a:pPr lvl="0"/>
            <a:r>
              <a:rPr lang="sv-SE" dirty="0"/>
              <a:t>Ha en säker plats klar att ta tillflykt till</a:t>
            </a:r>
          </a:p>
          <a:p>
            <a:pPr lvl="0"/>
            <a:r>
              <a:rPr lang="sv-SE" dirty="0"/>
              <a:t>Ha gjort upp säkraste sättet att kontakta socialtjänsten</a:t>
            </a:r>
          </a:p>
          <a:p>
            <a:pPr lvl="0"/>
            <a:r>
              <a:rPr lang="sv-SE" dirty="0"/>
              <a:t>Ring 112 (sociala jouren) vid fara </a:t>
            </a:r>
          </a:p>
          <a:p>
            <a:pPr lvl="0"/>
            <a:r>
              <a:rPr lang="sv-SE" dirty="0"/>
              <a:t>Ring person som är bestämt kan hjälpa vid akut situation </a:t>
            </a:r>
          </a:p>
        </p:txBody>
      </p:sp>
      <p:sp>
        <p:nvSpPr>
          <p:cNvPr id="4" name="Platshållare för bildnummer 3">
            <a:extLst>
              <a:ext uri="{FF2B5EF4-FFF2-40B4-BE49-F238E27FC236}">
                <a16:creationId xmlns:a16="http://schemas.microsoft.com/office/drawing/2014/main" id="{61F41358-3EED-45A4-A69F-AB3A84D160FF}"/>
              </a:ext>
            </a:extLst>
          </p:cNvPr>
          <p:cNvSpPr>
            <a:spLocks noGrp="1"/>
          </p:cNvSpPr>
          <p:nvPr>
            <p:ph type="sldNum" sz="quarter" idx="12"/>
          </p:nvPr>
        </p:nvSpPr>
        <p:spPr/>
        <p:txBody>
          <a:bodyPr/>
          <a:lstStyle/>
          <a:p>
            <a:fld id="{5F6EC3F8-2C07-4911-B3C5-4813CCCD6197}" type="slidenum">
              <a:rPr lang="sv-SE" smtClean="0"/>
              <a:t>27</a:t>
            </a:fld>
            <a:endParaRPr lang="sv-SE"/>
          </a:p>
        </p:txBody>
      </p:sp>
    </p:spTree>
    <p:extLst>
      <p:ext uri="{BB962C8B-B14F-4D97-AF65-F5344CB8AC3E}">
        <p14:creationId xmlns:p14="http://schemas.microsoft.com/office/powerpoint/2010/main" val="453836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FA1B6D-9D10-42DB-A3BD-64EA0B068998}"/>
              </a:ext>
            </a:extLst>
          </p:cNvPr>
          <p:cNvSpPr>
            <a:spLocks noGrp="1"/>
          </p:cNvSpPr>
          <p:nvPr>
            <p:ph type="title"/>
          </p:nvPr>
        </p:nvSpPr>
        <p:spPr/>
        <p:txBody>
          <a:bodyPr>
            <a:normAutofit fontScale="90000"/>
          </a:bodyPr>
          <a:lstStyle/>
          <a:p>
            <a:r>
              <a:rPr lang="sv-SE" dirty="0"/>
              <a:t>Punkter att ta upp med den våldsutsatta kring säkerhetsplanering b)</a:t>
            </a:r>
          </a:p>
        </p:txBody>
      </p:sp>
      <p:sp>
        <p:nvSpPr>
          <p:cNvPr id="3" name="Platshållare för innehåll 2">
            <a:extLst>
              <a:ext uri="{FF2B5EF4-FFF2-40B4-BE49-F238E27FC236}">
                <a16:creationId xmlns:a16="http://schemas.microsoft.com/office/drawing/2014/main" id="{1E4B32E5-1529-4CE2-AB45-5E8136DD3FBF}"/>
              </a:ext>
            </a:extLst>
          </p:cNvPr>
          <p:cNvSpPr>
            <a:spLocks noGrp="1"/>
          </p:cNvSpPr>
          <p:nvPr>
            <p:ph idx="1"/>
          </p:nvPr>
        </p:nvSpPr>
        <p:spPr>
          <a:xfrm>
            <a:off x="628649" y="1825625"/>
            <a:ext cx="8291415" cy="4351338"/>
          </a:xfrm>
        </p:spPr>
        <p:txBody>
          <a:bodyPr>
            <a:noAutofit/>
          </a:bodyPr>
          <a:lstStyle/>
          <a:p>
            <a:pPr lvl="0"/>
            <a:r>
              <a:rPr lang="sv-SE" sz="2200" dirty="0"/>
              <a:t>Säkerhet i bostaden (kodlås, säkerhetskedja, titthål) </a:t>
            </a:r>
          </a:p>
          <a:p>
            <a:pPr lvl="0"/>
            <a:r>
              <a:rPr lang="sv-SE" sz="2200" dirty="0"/>
              <a:t>Se över ev. trädgård (buskage, ytterbelysning) </a:t>
            </a:r>
          </a:p>
          <a:p>
            <a:pPr lvl="0"/>
            <a:r>
              <a:rPr lang="sv-SE" sz="2200" dirty="0"/>
              <a:t>Se över flyktvägar ur bostaden </a:t>
            </a:r>
          </a:p>
          <a:p>
            <a:pPr lvl="0"/>
            <a:r>
              <a:rPr lang="sv-SE" sz="2200" dirty="0"/>
              <a:t>Skaffa säkrare rum (t.ex. byt regelbundet plats för köksknivar) </a:t>
            </a:r>
          </a:p>
          <a:p>
            <a:r>
              <a:rPr lang="sv-SE" sz="2200" dirty="0"/>
              <a:t>Förvara telefonnummer under fingerat namn </a:t>
            </a:r>
          </a:p>
          <a:p>
            <a:pPr lvl="0"/>
            <a:r>
              <a:rPr lang="sv-SE" sz="2200" dirty="0"/>
              <a:t>Ha kontanter och bankkort lättillgängligt</a:t>
            </a:r>
          </a:p>
          <a:p>
            <a:pPr lvl="0"/>
            <a:r>
              <a:rPr lang="sv-SE" sz="2200" dirty="0"/>
              <a:t>Ha bensin i bilen och extra nycklar </a:t>
            </a:r>
          </a:p>
          <a:p>
            <a:pPr lvl="0"/>
            <a:r>
              <a:rPr lang="sv-SE" sz="2200" dirty="0"/>
              <a:t>Ha en väska packad med saker om man hastigt behöver lämna hemmet  inkl. viktiga papper samt mediciner</a:t>
            </a:r>
          </a:p>
          <a:p>
            <a:pPr lvl="0"/>
            <a:r>
              <a:rPr lang="sv-SE" sz="2200" dirty="0"/>
              <a:t>Ha en laddad mobil (inte smartphone) + laddare, spara viktiga </a:t>
            </a:r>
            <a:r>
              <a:rPr lang="sv-SE" sz="2200" dirty="0" err="1"/>
              <a:t>telenr</a:t>
            </a:r>
            <a:r>
              <a:rPr lang="sv-SE" sz="2200" dirty="0"/>
              <a:t>.</a:t>
            </a:r>
          </a:p>
          <a:p>
            <a:r>
              <a:rPr lang="sv-SE" sz="2000" dirty="0"/>
              <a:t>Platstjänster av på mobil/surfplatta</a:t>
            </a:r>
          </a:p>
        </p:txBody>
      </p:sp>
      <p:sp>
        <p:nvSpPr>
          <p:cNvPr id="4" name="Platshållare för bildnummer 3">
            <a:extLst>
              <a:ext uri="{FF2B5EF4-FFF2-40B4-BE49-F238E27FC236}">
                <a16:creationId xmlns:a16="http://schemas.microsoft.com/office/drawing/2014/main" id="{D45C4D97-722E-443C-9914-20525F7B1EA8}"/>
              </a:ext>
            </a:extLst>
          </p:cNvPr>
          <p:cNvSpPr>
            <a:spLocks noGrp="1"/>
          </p:cNvSpPr>
          <p:nvPr>
            <p:ph type="sldNum" sz="quarter" idx="12"/>
          </p:nvPr>
        </p:nvSpPr>
        <p:spPr/>
        <p:txBody>
          <a:bodyPr/>
          <a:lstStyle/>
          <a:p>
            <a:fld id="{5F6EC3F8-2C07-4911-B3C5-4813CCCD6197}" type="slidenum">
              <a:rPr lang="sv-SE" smtClean="0"/>
              <a:t>28</a:t>
            </a:fld>
            <a:endParaRPr lang="sv-SE"/>
          </a:p>
        </p:txBody>
      </p:sp>
    </p:spTree>
    <p:extLst>
      <p:ext uri="{BB962C8B-B14F-4D97-AF65-F5344CB8AC3E}">
        <p14:creationId xmlns:p14="http://schemas.microsoft.com/office/powerpoint/2010/main" val="1793608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FA1B6D-9D10-42DB-A3BD-64EA0B068998}"/>
              </a:ext>
            </a:extLst>
          </p:cNvPr>
          <p:cNvSpPr>
            <a:spLocks noGrp="1"/>
          </p:cNvSpPr>
          <p:nvPr>
            <p:ph type="title"/>
          </p:nvPr>
        </p:nvSpPr>
        <p:spPr/>
        <p:txBody>
          <a:bodyPr>
            <a:normAutofit fontScale="90000"/>
          </a:bodyPr>
          <a:lstStyle/>
          <a:p>
            <a:r>
              <a:rPr lang="sv-SE" dirty="0"/>
              <a:t>Punkter att ta upp med den våldsutsatta kring säkerhetsplanering c)</a:t>
            </a:r>
          </a:p>
        </p:txBody>
      </p:sp>
      <p:sp>
        <p:nvSpPr>
          <p:cNvPr id="3" name="Platshållare för innehåll 2">
            <a:extLst>
              <a:ext uri="{FF2B5EF4-FFF2-40B4-BE49-F238E27FC236}">
                <a16:creationId xmlns:a16="http://schemas.microsoft.com/office/drawing/2014/main" id="{1E4B32E5-1529-4CE2-AB45-5E8136DD3FBF}"/>
              </a:ext>
            </a:extLst>
          </p:cNvPr>
          <p:cNvSpPr>
            <a:spLocks noGrp="1"/>
          </p:cNvSpPr>
          <p:nvPr>
            <p:ph idx="1"/>
          </p:nvPr>
        </p:nvSpPr>
        <p:spPr>
          <a:xfrm>
            <a:off x="628649" y="1825625"/>
            <a:ext cx="8291415" cy="4351338"/>
          </a:xfrm>
        </p:spPr>
        <p:txBody>
          <a:bodyPr>
            <a:noAutofit/>
          </a:bodyPr>
          <a:lstStyle/>
          <a:p>
            <a:r>
              <a:rPr lang="sv-SE" sz="2400" dirty="0"/>
              <a:t>Vid flytt</a:t>
            </a:r>
          </a:p>
          <a:p>
            <a:pPr lvl="1"/>
            <a:r>
              <a:rPr lang="sv-SE" sz="2000" dirty="0"/>
              <a:t>skaffa skyddad adress </a:t>
            </a:r>
          </a:p>
          <a:p>
            <a:pPr lvl="1"/>
            <a:r>
              <a:rPr lang="sv-SE" sz="2000" dirty="0"/>
              <a:t>sekretessmarkering</a:t>
            </a:r>
          </a:p>
          <a:p>
            <a:pPr lvl="1"/>
            <a:r>
              <a:rPr lang="sv-SE" sz="2000" dirty="0"/>
              <a:t>kvarskrivning</a:t>
            </a:r>
          </a:p>
          <a:p>
            <a:r>
              <a:rPr lang="sv-SE" sz="2400" dirty="0"/>
              <a:t>Kontakt med våldsutövaren?</a:t>
            </a:r>
          </a:p>
          <a:p>
            <a:r>
              <a:rPr lang="sv-SE" sz="2400" dirty="0"/>
              <a:t>Barnen träffa våldsutövaren med kontaktperson?</a:t>
            </a:r>
          </a:p>
          <a:p>
            <a:r>
              <a:rPr lang="sv-SE" sz="2400" dirty="0" err="1"/>
              <a:t>Säkerhetsplanera</a:t>
            </a:r>
            <a:r>
              <a:rPr lang="sv-SE" sz="2400" dirty="0"/>
              <a:t> med barnen</a:t>
            </a:r>
          </a:p>
          <a:p>
            <a:r>
              <a:rPr lang="sv-SE" sz="2400" dirty="0"/>
              <a:t>Söka ensam vårdnad?</a:t>
            </a:r>
          </a:p>
          <a:p>
            <a:r>
              <a:rPr lang="sv-SE" sz="2400" dirty="0"/>
              <a:t>Larm?</a:t>
            </a:r>
          </a:p>
          <a:p>
            <a:r>
              <a:rPr lang="sv-SE" sz="2400" dirty="0"/>
              <a:t>Träffa våldsutövaren för att ha koll… risk?</a:t>
            </a:r>
          </a:p>
          <a:p>
            <a:endParaRPr lang="sv-SE" sz="2400" dirty="0"/>
          </a:p>
          <a:p>
            <a:endParaRPr lang="sv-SE" sz="2400" dirty="0"/>
          </a:p>
          <a:p>
            <a:pPr lvl="0"/>
            <a:endParaRPr lang="sv-SE" sz="2200" dirty="0"/>
          </a:p>
        </p:txBody>
      </p:sp>
      <p:sp>
        <p:nvSpPr>
          <p:cNvPr id="4" name="Platshållare för bildnummer 3">
            <a:extLst>
              <a:ext uri="{FF2B5EF4-FFF2-40B4-BE49-F238E27FC236}">
                <a16:creationId xmlns:a16="http://schemas.microsoft.com/office/drawing/2014/main" id="{B0FDA7D0-F619-4F26-BD83-8B02D6575A1B}"/>
              </a:ext>
            </a:extLst>
          </p:cNvPr>
          <p:cNvSpPr>
            <a:spLocks noGrp="1"/>
          </p:cNvSpPr>
          <p:nvPr>
            <p:ph type="sldNum" sz="quarter" idx="12"/>
          </p:nvPr>
        </p:nvSpPr>
        <p:spPr/>
        <p:txBody>
          <a:bodyPr/>
          <a:lstStyle/>
          <a:p>
            <a:fld id="{5F6EC3F8-2C07-4911-B3C5-4813CCCD6197}" type="slidenum">
              <a:rPr lang="sv-SE" smtClean="0"/>
              <a:t>29</a:t>
            </a:fld>
            <a:endParaRPr lang="sv-SE"/>
          </a:p>
        </p:txBody>
      </p:sp>
    </p:spTree>
    <p:extLst>
      <p:ext uri="{BB962C8B-B14F-4D97-AF65-F5344CB8AC3E}">
        <p14:creationId xmlns:p14="http://schemas.microsoft.com/office/powerpoint/2010/main" val="1633597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DD86B8-2810-4332-9543-0ED95488ADF5}"/>
              </a:ext>
            </a:extLst>
          </p:cNvPr>
          <p:cNvSpPr>
            <a:spLocks noGrp="1"/>
          </p:cNvSpPr>
          <p:nvPr>
            <p:ph type="title"/>
          </p:nvPr>
        </p:nvSpPr>
        <p:spPr>
          <a:xfrm>
            <a:off x="628650" y="365126"/>
            <a:ext cx="7886700" cy="1325563"/>
          </a:xfrm>
        </p:spPr>
        <p:txBody>
          <a:bodyPr>
            <a:normAutofit fontScale="90000"/>
          </a:bodyPr>
          <a:lstStyle/>
          <a:p>
            <a:r>
              <a:rPr lang="sv-SE" dirty="0"/>
              <a:t>4 och 5 kap. Utredning av våldsutsatta vuxna och barn i vissa situationer</a:t>
            </a:r>
          </a:p>
        </p:txBody>
      </p:sp>
      <p:sp>
        <p:nvSpPr>
          <p:cNvPr id="3" name="Platshållare för innehåll 2">
            <a:extLst>
              <a:ext uri="{FF2B5EF4-FFF2-40B4-BE49-F238E27FC236}">
                <a16:creationId xmlns:a16="http://schemas.microsoft.com/office/drawing/2014/main" id="{D02EE5AF-A0F8-4F05-95A4-BCAD7F130F5C}"/>
              </a:ext>
            </a:extLst>
          </p:cNvPr>
          <p:cNvSpPr>
            <a:spLocks noGrp="1"/>
          </p:cNvSpPr>
          <p:nvPr>
            <p:ph idx="1"/>
          </p:nvPr>
        </p:nvSpPr>
        <p:spPr/>
        <p:txBody>
          <a:bodyPr>
            <a:normAutofit/>
          </a:bodyPr>
          <a:lstStyle/>
          <a:p>
            <a:pPr marL="0" indent="0">
              <a:buNone/>
            </a:pPr>
            <a:r>
              <a:rPr lang="sv-SE" dirty="0"/>
              <a:t>Riskbedömning</a:t>
            </a:r>
          </a:p>
          <a:p>
            <a:pPr marL="0" indent="0">
              <a:buNone/>
            </a:pPr>
            <a:r>
              <a:rPr lang="sv-SE" dirty="0"/>
              <a:t>… </a:t>
            </a:r>
            <a:r>
              <a:rPr lang="sv-SE" i="1" dirty="0"/>
              <a:t>ska</a:t>
            </a:r>
            <a:r>
              <a:rPr lang="sv-SE" dirty="0"/>
              <a:t> socialnämnden </a:t>
            </a:r>
            <a:r>
              <a:rPr lang="sv-SE" b="1" dirty="0"/>
              <a:t>bedöma risken </a:t>
            </a:r>
            <a:r>
              <a:rPr lang="sv-SE" dirty="0"/>
              <a:t>för ytterligare våld.</a:t>
            </a:r>
          </a:p>
          <a:p>
            <a:pPr marL="0" indent="0">
              <a:buNone/>
            </a:pPr>
            <a:r>
              <a:rPr lang="sv-SE" i="1" dirty="0"/>
              <a:t>Allmänna råd</a:t>
            </a:r>
          </a:p>
          <a:p>
            <a:pPr marL="0" indent="0">
              <a:buNone/>
            </a:pPr>
            <a:r>
              <a:rPr lang="sv-SE" dirty="0"/>
              <a:t>När socialnämnden gör riskbedömningen </a:t>
            </a:r>
            <a:r>
              <a:rPr lang="sv-SE" i="1" dirty="0"/>
              <a:t>bör</a:t>
            </a:r>
            <a:r>
              <a:rPr lang="sv-SE" dirty="0"/>
              <a:t> den använda en standardiserad bedömningsmetod.</a:t>
            </a:r>
          </a:p>
        </p:txBody>
      </p:sp>
      <p:sp>
        <p:nvSpPr>
          <p:cNvPr id="4" name="Rektangel 3">
            <a:extLst>
              <a:ext uri="{FF2B5EF4-FFF2-40B4-BE49-F238E27FC236}">
                <a16:creationId xmlns:a16="http://schemas.microsoft.com/office/drawing/2014/main" id="{EDE05ABE-21E7-4F1B-A6D1-C9CAB642F503}"/>
              </a:ext>
            </a:extLst>
          </p:cNvPr>
          <p:cNvSpPr/>
          <p:nvPr/>
        </p:nvSpPr>
        <p:spPr>
          <a:xfrm>
            <a:off x="3816857" y="6176963"/>
            <a:ext cx="1734706" cy="369332"/>
          </a:xfrm>
          <a:prstGeom prst="rect">
            <a:avLst/>
          </a:prstGeom>
        </p:spPr>
        <p:txBody>
          <a:bodyPr wrap="none">
            <a:spAutoFit/>
          </a:bodyPr>
          <a:lstStyle/>
          <a:p>
            <a:r>
              <a:rPr lang="sv-SE" dirty="0"/>
              <a:t>HSLF-FS 2022:39</a:t>
            </a:r>
          </a:p>
        </p:txBody>
      </p:sp>
      <p:sp>
        <p:nvSpPr>
          <p:cNvPr id="5" name="Platshållare för bildnummer 4">
            <a:extLst>
              <a:ext uri="{FF2B5EF4-FFF2-40B4-BE49-F238E27FC236}">
                <a16:creationId xmlns:a16="http://schemas.microsoft.com/office/drawing/2014/main" id="{F5E01690-9762-4792-8C5E-396978E80820}"/>
              </a:ext>
            </a:extLst>
          </p:cNvPr>
          <p:cNvSpPr>
            <a:spLocks noGrp="1"/>
          </p:cNvSpPr>
          <p:nvPr>
            <p:ph type="sldNum" sz="quarter" idx="12"/>
          </p:nvPr>
        </p:nvSpPr>
        <p:spPr/>
        <p:txBody>
          <a:bodyPr/>
          <a:lstStyle/>
          <a:p>
            <a:fld id="{5F6EC3F8-2C07-4911-B3C5-4813CCCD6197}" type="slidenum">
              <a:rPr lang="sv-SE" smtClean="0"/>
              <a:t>3</a:t>
            </a:fld>
            <a:endParaRPr lang="sv-SE"/>
          </a:p>
        </p:txBody>
      </p:sp>
    </p:spTree>
    <p:extLst>
      <p:ext uri="{BB962C8B-B14F-4D97-AF65-F5344CB8AC3E}">
        <p14:creationId xmlns:p14="http://schemas.microsoft.com/office/powerpoint/2010/main" val="1839710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09C823-277F-4CD3-987D-37DFC3D366A7}"/>
              </a:ext>
            </a:extLst>
          </p:cNvPr>
          <p:cNvSpPr>
            <a:spLocks noGrp="1"/>
          </p:cNvSpPr>
          <p:nvPr>
            <p:ph type="title"/>
          </p:nvPr>
        </p:nvSpPr>
        <p:spPr/>
        <p:txBody>
          <a:bodyPr/>
          <a:lstStyle/>
          <a:p>
            <a:r>
              <a:rPr lang="sv-SE" dirty="0">
                <a:hlinkClick r:id="rId3"/>
              </a:rPr>
              <a:t>Säkerhetsplanering Katarina</a:t>
            </a:r>
            <a:endParaRPr lang="sv-SE" dirty="0"/>
          </a:p>
        </p:txBody>
      </p:sp>
      <p:sp>
        <p:nvSpPr>
          <p:cNvPr id="3" name="Platshållare för innehåll 2">
            <a:extLst>
              <a:ext uri="{FF2B5EF4-FFF2-40B4-BE49-F238E27FC236}">
                <a16:creationId xmlns:a16="http://schemas.microsoft.com/office/drawing/2014/main" id="{61B9E5D4-B07B-4E8A-9C1A-275A214C3728}"/>
              </a:ext>
            </a:extLst>
          </p:cNvPr>
          <p:cNvSpPr>
            <a:spLocks noGrp="1"/>
          </p:cNvSpPr>
          <p:nvPr>
            <p:ph idx="1"/>
          </p:nvPr>
        </p:nvSpPr>
        <p:spPr/>
        <p:txBody>
          <a:bodyPr>
            <a:normAutofit/>
          </a:bodyPr>
          <a:lstStyle/>
          <a:p>
            <a:pPr marL="0" indent="0">
              <a:buNone/>
            </a:pPr>
            <a:r>
              <a:rPr lang="sv-SE" dirty="0"/>
              <a:t>Gör en säkerhetsplanering.</a:t>
            </a:r>
          </a:p>
          <a:p>
            <a:pPr marL="176213" indent="-176213">
              <a:buNone/>
            </a:pPr>
            <a:r>
              <a:rPr lang="sv-SE" i="1" dirty="0"/>
              <a:t>- </a:t>
            </a:r>
            <a:r>
              <a:rPr lang="sv-SE" i="1"/>
              <a:t>Katarina är inte </a:t>
            </a:r>
            <a:r>
              <a:rPr lang="sv-SE" i="1" dirty="0"/>
              <a:t>redo att flytta till </a:t>
            </a:r>
            <a:br>
              <a:rPr lang="sv-SE" i="1" dirty="0"/>
            </a:br>
            <a:r>
              <a:rPr lang="sv-SE" i="1" dirty="0"/>
              <a:t>skyddat boende</a:t>
            </a:r>
          </a:p>
          <a:p>
            <a:pPr marL="0" indent="0">
              <a:buNone/>
            </a:pPr>
            <a:r>
              <a:rPr lang="sv-SE" dirty="0"/>
              <a:t>Utgå från </a:t>
            </a:r>
          </a:p>
          <a:p>
            <a:r>
              <a:rPr lang="sv-SE" dirty="0"/>
              <a:t>Anteckningarna från tidigare övningar </a:t>
            </a:r>
          </a:p>
          <a:p>
            <a:r>
              <a:rPr lang="sv-SE" dirty="0"/>
              <a:t>Mallen Säkerhetsplanering </a:t>
            </a:r>
          </a:p>
          <a:p>
            <a:r>
              <a:rPr lang="sv-SE" dirty="0"/>
              <a:t>Punkter att ta upp med den våldsutsatta kring säkerhetsplanering a-c</a:t>
            </a:r>
          </a:p>
          <a:p>
            <a:endParaRPr lang="sv-SE" dirty="0"/>
          </a:p>
          <a:p>
            <a:endParaRPr lang="sv-SE" dirty="0"/>
          </a:p>
          <a:p>
            <a:endParaRPr lang="sv-SE" dirty="0"/>
          </a:p>
          <a:p>
            <a:endParaRPr lang="sv-SE" dirty="0"/>
          </a:p>
          <a:p>
            <a:endParaRPr lang="sv-SE" dirty="0"/>
          </a:p>
        </p:txBody>
      </p:sp>
      <p:sp>
        <p:nvSpPr>
          <p:cNvPr id="4" name="Platshållare för bildnummer 3">
            <a:extLst>
              <a:ext uri="{FF2B5EF4-FFF2-40B4-BE49-F238E27FC236}">
                <a16:creationId xmlns:a16="http://schemas.microsoft.com/office/drawing/2014/main" id="{4F089FF4-AAFB-4132-8BAC-2740D7263CA2}"/>
              </a:ext>
            </a:extLst>
          </p:cNvPr>
          <p:cNvSpPr>
            <a:spLocks noGrp="1"/>
          </p:cNvSpPr>
          <p:nvPr>
            <p:ph type="sldNum" sz="quarter" idx="12"/>
          </p:nvPr>
        </p:nvSpPr>
        <p:spPr/>
        <p:txBody>
          <a:bodyPr/>
          <a:lstStyle/>
          <a:p>
            <a:pPr>
              <a:defRPr/>
            </a:pPr>
            <a:fld id="{20DEDD83-1B77-4E56-80C3-39B27F8BAB61}" type="slidenum">
              <a:rPr lang="sv-SE" smtClean="0"/>
              <a:pPr>
                <a:defRPr/>
              </a:pPr>
              <a:t>30</a:t>
            </a:fld>
            <a:endParaRPr lang="sv-SE" dirty="0"/>
          </a:p>
        </p:txBody>
      </p:sp>
      <p:pic>
        <p:nvPicPr>
          <p:cNvPr id="6" name="Bildobjekt 5">
            <a:extLst>
              <a:ext uri="{FF2B5EF4-FFF2-40B4-BE49-F238E27FC236}">
                <a16:creationId xmlns:a16="http://schemas.microsoft.com/office/drawing/2014/main" id="{9EF6C6CB-B312-4C2A-8B4B-995F35CF2694}"/>
              </a:ext>
            </a:extLst>
          </p:cNvPr>
          <p:cNvPicPr>
            <a:picLocks noChangeAspect="1"/>
          </p:cNvPicPr>
          <p:nvPr/>
        </p:nvPicPr>
        <p:blipFill rotWithShape="1">
          <a:blip r:embed="rId4"/>
          <a:srcRect l="31057" t="18590" r="30481" b="8590"/>
          <a:stretch/>
        </p:blipFill>
        <p:spPr>
          <a:xfrm>
            <a:off x="6799251" y="254182"/>
            <a:ext cx="2086972" cy="2963498"/>
          </a:xfrm>
          <a:prstGeom prst="rect">
            <a:avLst/>
          </a:prstGeom>
          <a:ln>
            <a:solidFill>
              <a:schemeClr val="bg1">
                <a:lumMod val="6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43201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09C823-277F-4CD3-987D-37DFC3D366A7}"/>
              </a:ext>
            </a:extLst>
          </p:cNvPr>
          <p:cNvSpPr>
            <a:spLocks noGrp="1"/>
          </p:cNvSpPr>
          <p:nvPr>
            <p:ph type="title"/>
          </p:nvPr>
        </p:nvSpPr>
        <p:spPr/>
        <p:txBody>
          <a:bodyPr/>
          <a:lstStyle/>
          <a:p>
            <a:r>
              <a:rPr lang="sv-SE" dirty="0"/>
              <a:t>Uppföljning Säkerhetsplanering</a:t>
            </a:r>
          </a:p>
        </p:txBody>
      </p:sp>
      <p:sp>
        <p:nvSpPr>
          <p:cNvPr id="4" name="Platshållare för bildnummer 3">
            <a:extLst>
              <a:ext uri="{FF2B5EF4-FFF2-40B4-BE49-F238E27FC236}">
                <a16:creationId xmlns:a16="http://schemas.microsoft.com/office/drawing/2014/main" id="{4F089FF4-AAFB-4132-8BAC-2740D7263CA2}"/>
              </a:ext>
            </a:extLst>
          </p:cNvPr>
          <p:cNvSpPr>
            <a:spLocks noGrp="1"/>
          </p:cNvSpPr>
          <p:nvPr>
            <p:ph type="sldNum" sz="quarter" idx="10"/>
          </p:nvPr>
        </p:nvSpPr>
        <p:spPr/>
        <p:txBody>
          <a:bodyPr/>
          <a:lstStyle/>
          <a:p>
            <a:pPr>
              <a:defRPr/>
            </a:pPr>
            <a:fld id="{20DEDD83-1B77-4E56-80C3-39B27F8BAB61}" type="slidenum">
              <a:rPr lang="sv-SE" smtClean="0"/>
              <a:pPr>
                <a:defRPr/>
              </a:pPr>
              <a:t>31</a:t>
            </a:fld>
            <a:endParaRPr lang="sv-SE" dirty="0"/>
          </a:p>
        </p:txBody>
      </p:sp>
      <p:pic>
        <p:nvPicPr>
          <p:cNvPr id="5" name="Bildobjekt 4">
            <a:extLst>
              <a:ext uri="{FF2B5EF4-FFF2-40B4-BE49-F238E27FC236}">
                <a16:creationId xmlns:a16="http://schemas.microsoft.com/office/drawing/2014/main" id="{BE31ACE5-2200-47C3-B0DF-F1835F00105D}"/>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2411760" y="2348880"/>
            <a:ext cx="4119396" cy="2651863"/>
          </a:xfrm>
          <a:prstGeom prst="rect">
            <a:avLst/>
          </a:prstGeom>
        </p:spPr>
      </p:pic>
    </p:spTree>
    <p:extLst>
      <p:ext uri="{BB962C8B-B14F-4D97-AF65-F5344CB8AC3E}">
        <p14:creationId xmlns:p14="http://schemas.microsoft.com/office/powerpoint/2010/main" val="4267765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6EE560-639F-4F8A-9835-80BCB71F91E7}"/>
              </a:ext>
            </a:extLst>
          </p:cNvPr>
          <p:cNvSpPr>
            <a:spLocks noGrp="1"/>
          </p:cNvSpPr>
          <p:nvPr>
            <p:ph type="title"/>
          </p:nvPr>
        </p:nvSpPr>
        <p:spPr/>
        <p:txBody>
          <a:bodyPr/>
          <a:lstStyle/>
          <a:p>
            <a:r>
              <a:rPr lang="sv-SE" dirty="0"/>
              <a:t>Kontinuerlig bedömning av risk </a:t>
            </a:r>
          </a:p>
        </p:txBody>
      </p:sp>
      <p:sp>
        <p:nvSpPr>
          <p:cNvPr id="3" name="Platshållare för innehåll 2">
            <a:extLst>
              <a:ext uri="{FF2B5EF4-FFF2-40B4-BE49-F238E27FC236}">
                <a16:creationId xmlns:a16="http://schemas.microsoft.com/office/drawing/2014/main" id="{02A341AE-3571-49A9-91CA-298EE17D318D}"/>
              </a:ext>
            </a:extLst>
          </p:cNvPr>
          <p:cNvSpPr>
            <a:spLocks noGrp="1"/>
          </p:cNvSpPr>
          <p:nvPr>
            <p:ph idx="1"/>
          </p:nvPr>
        </p:nvSpPr>
        <p:spPr/>
        <p:txBody>
          <a:bodyPr>
            <a:normAutofit/>
          </a:bodyPr>
          <a:lstStyle/>
          <a:p>
            <a:pPr marL="0" indent="0">
              <a:buNone/>
            </a:pPr>
            <a:endParaRPr lang="sv-SE" dirty="0"/>
          </a:p>
          <a:p>
            <a:pPr marL="0" indent="0">
              <a:buNone/>
            </a:pPr>
            <a:r>
              <a:rPr lang="sv-SE" dirty="0"/>
              <a:t>Det räcker ofta inte att bedöma risken för fortsatt våld vid ett tillfälle och betrakta utfallet som ett slutgiltigt svar på frågan om vilka hot eller riskfaktorer som den våldsutsatta kan möta. </a:t>
            </a:r>
          </a:p>
          <a:p>
            <a:pPr marL="0" indent="0">
              <a:buNone/>
            </a:pPr>
            <a:endParaRPr lang="sv-SE" dirty="0"/>
          </a:p>
          <a:p>
            <a:pPr marL="0" indent="0">
              <a:buNone/>
            </a:pPr>
            <a:r>
              <a:rPr lang="sv-SE" dirty="0"/>
              <a:t>Flera aktörer som kan göra riskbedömning.</a:t>
            </a:r>
          </a:p>
        </p:txBody>
      </p:sp>
      <p:pic>
        <p:nvPicPr>
          <p:cNvPr id="4" name="Bildobjekt 3">
            <a:extLst>
              <a:ext uri="{FF2B5EF4-FFF2-40B4-BE49-F238E27FC236}">
                <a16:creationId xmlns:a16="http://schemas.microsoft.com/office/drawing/2014/main" id="{76FA55E9-C593-44FD-B130-44CF48CE3C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555676" y="365126"/>
            <a:ext cx="1272434" cy="1809750"/>
          </a:xfrm>
          <a:prstGeom prst="rect">
            <a:avLst/>
          </a:prstGeom>
        </p:spPr>
      </p:pic>
      <p:sp>
        <p:nvSpPr>
          <p:cNvPr id="5" name="Platshållare för bildnummer 4">
            <a:extLst>
              <a:ext uri="{FF2B5EF4-FFF2-40B4-BE49-F238E27FC236}">
                <a16:creationId xmlns:a16="http://schemas.microsoft.com/office/drawing/2014/main" id="{389AEB6E-33CD-4DD3-B838-41381BBA9C44}"/>
              </a:ext>
            </a:extLst>
          </p:cNvPr>
          <p:cNvSpPr>
            <a:spLocks noGrp="1"/>
          </p:cNvSpPr>
          <p:nvPr>
            <p:ph type="sldNum" sz="quarter" idx="12"/>
          </p:nvPr>
        </p:nvSpPr>
        <p:spPr/>
        <p:txBody>
          <a:bodyPr/>
          <a:lstStyle/>
          <a:p>
            <a:fld id="{5F6EC3F8-2C07-4911-B3C5-4813CCCD6197}" type="slidenum">
              <a:rPr lang="sv-SE" smtClean="0"/>
              <a:t>32</a:t>
            </a:fld>
            <a:endParaRPr lang="sv-SE"/>
          </a:p>
        </p:txBody>
      </p:sp>
    </p:spTree>
    <p:extLst>
      <p:ext uri="{BB962C8B-B14F-4D97-AF65-F5344CB8AC3E}">
        <p14:creationId xmlns:p14="http://schemas.microsoft.com/office/powerpoint/2010/main" val="1834764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1DE242-2AEC-42F2-88D8-9AA568D748B3}"/>
              </a:ext>
            </a:extLst>
          </p:cNvPr>
          <p:cNvSpPr>
            <a:spLocks noGrp="1"/>
          </p:cNvSpPr>
          <p:nvPr>
            <p:ph type="title"/>
          </p:nvPr>
        </p:nvSpPr>
        <p:spPr/>
        <p:txBody>
          <a:bodyPr/>
          <a:lstStyle/>
          <a:p>
            <a:r>
              <a:rPr lang="sv-SE" dirty="0"/>
              <a:t>Andra faktorer som påverkar </a:t>
            </a:r>
          </a:p>
        </p:txBody>
      </p:sp>
      <p:sp>
        <p:nvSpPr>
          <p:cNvPr id="3" name="Platshållare för innehåll 2">
            <a:extLst>
              <a:ext uri="{FF2B5EF4-FFF2-40B4-BE49-F238E27FC236}">
                <a16:creationId xmlns:a16="http://schemas.microsoft.com/office/drawing/2014/main" id="{492AC172-6C8F-4099-BEFB-9C7048C54D32}"/>
              </a:ext>
            </a:extLst>
          </p:cNvPr>
          <p:cNvSpPr>
            <a:spLocks noGrp="1"/>
          </p:cNvSpPr>
          <p:nvPr>
            <p:ph idx="1"/>
          </p:nvPr>
        </p:nvSpPr>
        <p:spPr/>
        <p:txBody>
          <a:bodyPr/>
          <a:lstStyle/>
          <a:p>
            <a:r>
              <a:rPr lang="sv-SE" dirty="0"/>
              <a:t>Psykiska problem</a:t>
            </a:r>
          </a:p>
          <a:p>
            <a:r>
              <a:rPr lang="sv-SE" dirty="0"/>
              <a:t>Uppsökande</a:t>
            </a:r>
          </a:p>
          <a:p>
            <a:r>
              <a:rPr lang="sv-SE" dirty="0"/>
              <a:t>Elektronisk övervakning?</a:t>
            </a:r>
          </a:p>
          <a:p>
            <a:r>
              <a:rPr lang="sv-SE" dirty="0"/>
              <a:t>Finns det en hotbild från släkt eller andra i den utsattas omgivning</a:t>
            </a:r>
          </a:p>
          <a:p>
            <a:r>
              <a:rPr lang="sv-SE" dirty="0"/>
              <a:t>Polisens bedömning?</a:t>
            </a:r>
          </a:p>
          <a:p>
            <a:endParaRPr lang="sv-SE" dirty="0"/>
          </a:p>
        </p:txBody>
      </p:sp>
      <p:sp>
        <p:nvSpPr>
          <p:cNvPr id="4" name="Platshållare för bildnummer 3">
            <a:extLst>
              <a:ext uri="{FF2B5EF4-FFF2-40B4-BE49-F238E27FC236}">
                <a16:creationId xmlns:a16="http://schemas.microsoft.com/office/drawing/2014/main" id="{EDF03060-C212-4C2B-A986-4D9EE5F7CA21}"/>
              </a:ext>
            </a:extLst>
          </p:cNvPr>
          <p:cNvSpPr>
            <a:spLocks noGrp="1"/>
          </p:cNvSpPr>
          <p:nvPr>
            <p:ph type="sldNum" sz="quarter" idx="12"/>
          </p:nvPr>
        </p:nvSpPr>
        <p:spPr/>
        <p:txBody>
          <a:bodyPr/>
          <a:lstStyle/>
          <a:p>
            <a:fld id="{5F6EC3F8-2C07-4911-B3C5-4813CCCD6197}" type="slidenum">
              <a:rPr lang="sv-SE" smtClean="0"/>
              <a:t>33</a:t>
            </a:fld>
            <a:endParaRPr lang="sv-SE"/>
          </a:p>
        </p:txBody>
      </p:sp>
    </p:spTree>
    <p:extLst>
      <p:ext uri="{BB962C8B-B14F-4D97-AF65-F5344CB8AC3E}">
        <p14:creationId xmlns:p14="http://schemas.microsoft.com/office/powerpoint/2010/main" val="698535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39398E-2453-4C0C-B6A1-399EE636A20F}"/>
              </a:ext>
            </a:extLst>
          </p:cNvPr>
          <p:cNvSpPr>
            <a:spLocks noGrp="1"/>
          </p:cNvSpPr>
          <p:nvPr>
            <p:ph type="title"/>
          </p:nvPr>
        </p:nvSpPr>
        <p:spPr/>
        <p:txBody>
          <a:bodyPr>
            <a:normAutofit/>
          </a:bodyPr>
          <a:lstStyle/>
          <a:p>
            <a:r>
              <a:rPr lang="sv-SE" dirty="0"/>
              <a:t>Väg in riskfaktorer i bedömningen – hos den som utövar våld</a:t>
            </a:r>
          </a:p>
        </p:txBody>
      </p:sp>
      <p:sp>
        <p:nvSpPr>
          <p:cNvPr id="3" name="Platshållare för innehåll 2">
            <a:extLst>
              <a:ext uri="{FF2B5EF4-FFF2-40B4-BE49-F238E27FC236}">
                <a16:creationId xmlns:a16="http://schemas.microsoft.com/office/drawing/2014/main" id="{4B2A1BCF-6632-401A-87AE-9AFE79C04DEC}"/>
              </a:ext>
            </a:extLst>
          </p:cNvPr>
          <p:cNvSpPr>
            <a:spLocks noGrp="1"/>
          </p:cNvSpPr>
          <p:nvPr>
            <p:ph idx="1"/>
          </p:nvPr>
        </p:nvSpPr>
        <p:spPr/>
        <p:txBody>
          <a:bodyPr numCol="1">
            <a:normAutofit fontScale="85000" lnSpcReduction="20000"/>
          </a:bodyPr>
          <a:lstStyle/>
          <a:p>
            <a:r>
              <a:rPr lang="sv-SE" dirty="0"/>
              <a:t>Separationsproblematik</a:t>
            </a:r>
          </a:p>
          <a:p>
            <a:r>
              <a:rPr lang="sv-SE" dirty="0"/>
              <a:t>Missbruk av alkohol/droger</a:t>
            </a:r>
          </a:p>
          <a:p>
            <a:r>
              <a:rPr lang="sv-SE" dirty="0"/>
              <a:t>Självmordsförsök/risk</a:t>
            </a:r>
          </a:p>
          <a:p>
            <a:r>
              <a:rPr lang="sv-SE" dirty="0"/>
              <a:t>Tidigare utsatt en partner för våld</a:t>
            </a:r>
          </a:p>
          <a:p>
            <a:r>
              <a:rPr lang="sv-SE" dirty="0"/>
              <a:t>Arbetslöshet</a:t>
            </a:r>
          </a:p>
          <a:p>
            <a:r>
              <a:rPr lang="sv-SE" dirty="0"/>
              <a:t>Kontrollbehov</a:t>
            </a:r>
          </a:p>
          <a:p>
            <a:r>
              <a:rPr lang="sv-SE" dirty="0"/>
              <a:t>Svartsjuka</a:t>
            </a:r>
          </a:p>
          <a:p>
            <a:r>
              <a:rPr lang="sv-SE" dirty="0"/>
              <a:t>Psykisk ohälsa (ex. depression)</a:t>
            </a:r>
          </a:p>
          <a:p>
            <a:r>
              <a:rPr lang="sv-SE" dirty="0"/>
              <a:t>Kriminalitet</a:t>
            </a:r>
          </a:p>
          <a:p>
            <a:r>
              <a:rPr lang="sv-SE" dirty="0"/>
              <a:t>Tillgång till/använt vapen</a:t>
            </a:r>
          </a:p>
          <a:p>
            <a:endParaRPr lang="sv-SE" dirty="0"/>
          </a:p>
        </p:txBody>
      </p:sp>
      <p:sp>
        <p:nvSpPr>
          <p:cNvPr id="4" name="Platshållare för bildnummer 3">
            <a:extLst>
              <a:ext uri="{FF2B5EF4-FFF2-40B4-BE49-F238E27FC236}">
                <a16:creationId xmlns:a16="http://schemas.microsoft.com/office/drawing/2014/main" id="{B181DAD8-344C-4D26-8B0A-A733E5412391}"/>
              </a:ext>
            </a:extLst>
          </p:cNvPr>
          <p:cNvSpPr>
            <a:spLocks noGrp="1"/>
          </p:cNvSpPr>
          <p:nvPr>
            <p:ph type="sldNum" sz="quarter" idx="12"/>
          </p:nvPr>
        </p:nvSpPr>
        <p:spPr/>
        <p:txBody>
          <a:bodyPr/>
          <a:lstStyle/>
          <a:p>
            <a:fld id="{5F6EC3F8-2C07-4911-B3C5-4813CCCD6197}" type="slidenum">
              <a:rPr lang="sv-SE" smtClean="0"/>
              <a:t>34</a:t>
            </a:fld>
            <a:endParaRPr lang="sv-SE"/>
          </a:p>
        </p:txBody>
      </p:sp>
    </p:spTree>
    <p:extLst>
      <p:ext uri="{BB962C8B-B14F-4D97-AF65-F5344CB8AC3E}">
        <p14:creationId xmlns:p14="http://schemas.microsoft.com/office/powerpoint/2010/main" val="16326279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E98243-EE43-49AA-8B0F-E7BAFFBBFA06}"/>
              </a:ext>
            </a:extLst>
          </p:cNvPr>
          <p:cNvSpPr>
            <a:spLocks noGrp="1"/>
          </p:cNvSpPr>
          <p:nvPr>
            <p:ph type="title"/>
          </p:nvPr>
        </p:nvSpPr>
        <p:spPr>
          <a:xfrm>
            <a:off x="628650" y="365126"/>
            <a:ext cx="8299040" cy="1325563"/>
          </a:xfrm>
        </p:spPr>
        <p:txBody>
          <a:bodyPr/>
          <a:lstStyle/>
          <a:p>
            <a:r>
              <a:rPr lang="sv-SE" dirty="0"/>
              <a:t>Fler faktorer att väga in i bedömningen</a:t>
            </a:r>
          </a:p>
        </p:txBody>
      </p:sp>
      <p:sp>
        <p:nvSpPr>
          <p:cNvPr id="3" name="Platshållare för innehåll 2">
            <a:extLst>
              <a:ext uri="{FF2B5EF4-FFF2-40B4-BE49-F238E27FC236}">
                <a16:creationId xmlns:a16="http://schemas.microsoft.com/office/drawing/2014/main" id="{EFF69FEB-2641-4F71-8DA9-765B5A272BF7}"/>
              </a:ext>
            </a:extLst>
          </p:cNvPr>
          <p:cNvSpPr>
            <a:spLocks noGrp="1"/>
          </p:cNvSpPr>
          <p:nvPr>
            <p:ph idx="1"/>
          </p:nvPr>
        </p:nvSpPr>
        <p:spPr/>
        <p:txBody>
          <a:bodyPr/>
          <a:lstStyle/>
          <a:p>
            <a:r>
              <a:rPr lang="sv-SE" dirty="0"/>
              <a:t>Gravid</a:t>
            </a:r>
          </a:p>
          <a:p>
            <a:r>
              <a:rPr lang="sv-SE" dirty="0"/>
              <a:t>Barn med annan partner</a:t>
            </a:r>
          </a:p>
          <a:p>
            <a:r>
              <a:rPr lang="sv-SE" dirty="0"/>
              <a:t>Normaliserad/internaliserat </a:t>
            </a:r>
          </a:p>
          <a:p>
            <a:r>
              <a:rPr lang="sv-SE" dirty="0"/>
              <a:t>Uttalat att hen vill separera/begärt skilsmässa</a:t>
            </a:r>
          </a:p>
        </p:txBody>
      </p:sp>
      <p:sp>
        <p:nvSpPr>
          <p:cNvPr id="4" name="Platshållare för bildnummer 3">
            <a:extLst>
              <a:ext uri="{FF2B5EF4-FFF2-40B4-BE49-F238E27FC236}">
                <a16:creationId xmlns:a16="http://schemas.microsoft.com/office/drawing/2014/main" id="{5CBAB11C-8E7D-48BF-B62D-B51DFD593C7F}"/>
              </a:ext>
            </a:extLst>
          </p:cNvPr>
          <p:cNvSpPr>
            <a:spLocks noGrp="1"/>
          </p:cNvSpPr>
          <p:nvPr>
            <p:ph type="sldNum" sz="quarter" idx="12"/>
          </p:nvPr>
        </p:nvSpPr>
        <p:spPr/>
        <p:txBody>
          <a:bodyPr/>
          <a:lstStyle/>
          <a:p>
            <a:fld id="{5F6EC3F8-2C07-4911-B3C5-4813CCCD6197}" type="slidenum">
              <a:rPr lang="sv-SE" smtClean="0"/>
              <a:t>35</a:t>
            </a:fld>
            <a:endParaRPr lang="sv-SE"/>
          </a:p>
        </p:txBody>
      </p:sp>
    </p:spTree>
    <p:extLst>
      <p:ext uri="{BB962C8B-B14F-4D97-AF65-F5344CB8AC3E}">
        <p14:creationId xmlns:p14="http://schemas.microsoft.com/office/powerpoint/2010/main" val="1650727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5B464CD-2367-47B2-8019-85AEE4AA8C64}"/>
              </a:ext>
            </a:extLst>
          </p:cNvPr>
          <p:cNvSpPr>
            <a:spLocks noGrp="1"/>
          </p:cNvSpPr>
          <p:nvPr>
            <p:ph type="title"/>
          </p:nvPr>
        </p:nvSpPr>
        <p:spPr/>
        <p:txBody>
          <a:bodyPr/>
          <a:lstStyle/>
          <a:p>
            <a:r>
              <a:rPr lang="sv-SE" dirty="0"/>
              <a:t>Riskbedömning – en färskvara!</a:t>
            </a:r>
          </a:p>
        </p:txBody>
      </p:sp>
      <p:sp>
        <p:nvSpPr>
          <p:cNvPr id="6" name="Platshållare för text 5">
            <a:extLst>
              <a:ext uri="{FF2B5EF4-FFF2-40B4-BE49-F238E27FC236}">
                <a16:creationId xmlns:a16="http://schemas.microsoft.com/office/drawing/2014/main" id="{1BC62A09-DDA7-4CBF-891A-E154AB1654AB}"/>
              </a:ext>
            </a:extLst>
          </p:cNvPr>
          <p:cNvSpPr>
            <a:spLocks noGrp="1"/>
          </p:cNvSpPr>
          <p:nvPr>
            <p:ph idx="1"/>
          </p:nvPr>
        </p:nvSpPr>
        <p:spPr/>
        <p:txBody>
          <a:bodyPr>
            <a:normAutofit/>
          </a:bodyPr>
          <a:lstStyle/>
          <a:p>
            <a:pPr marL="0" indent="0">
              <a:buNone/>
            </a:pPr>
            <a:r>
              <a:rPr lang="sv-SE" b="1" dirty="0"/>
              <a:t>Kontinuerlig bedömning av risk </a:t>
            </a:r>
          </a:p>
          <a:p>
            <a:r>
              <a:rPr lang="sv-SE" dirty="0"/>
              <a:t>Nya omständigheter – ny bedömning – viktigt för säkerheten</a:t>
            </a:r>
          </a:p>
          <a:p>
            <a:r>
              <a:rPr lang="sv-SE" dirty="0"/>
              <a:t>Kan vara flera personer som utsätter, gör olika bedömningar</a:t>
            </a:r>
          </a:p>
          <a:p>
            <a:pPr marL="0" indent="0">
              <a:buNone/>
            </a:pPr>
            <a:endParaRPr lang="sv-SE" b="1" dirty="0"/>
          </a:p>
        </p:txBody>
      </p:sp>
      <p:pic>
        <p:nvPicPr>
          <p:cNvPr id="3" name="Bildobjekt 2">
            <a:extLst>
              <a:ext uri="{FF2B5EF4-FFF2-40B4-BE49-F238E27FC236}">
                <a16:creationId xmlns:a16="http://schemas.microsoft.com/office/drawing/2014/main" id="{E916FF66-6BDD-4B8B-995B-814D3698CF6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555676" y="365126"/>
            <a:ext cx="1272434" cy="1809750"/>
          </a:xfrm>
          <a:prstGeom prst="rect">
            <a:avLst/>
          </a:prstGeom>
        </p:spPr>
      </p:pic>
      <p:sp>
        <p:nvSpPr>
          <p:cNvPr id="2" name="Platshållare för bildnummer 1">
            <a:extLst>
              <a:ext uri="{FF2B5EF4-FFF2-40B4-BE49-F238E27FC236}">
                <a16:creationId xmlns:a16="http://schemas.microsoft.com/office/drawing/2014/main" id="{26299D8C-524B-47D1-99DC-2485A171F354}"/>
              </a:ext>
            </a:extLst>
          </p:cNvPr>
          <p:cNvSpPr>
            <a:spLocks noGrp="1"/>
          </p:cNvSpPr>
          <p:nvPr>
            <p:ph type="sldNum" sz="quarter" idx="12"/>
          </p:nvPr>
        </p:nvSpPr>
        <p:spPr/>
        <p:txBody>
          <a:bodyPr/>
          <a:lstStyle/>
          <a:p>
            <a:fld id="{5F6EC3F8-2C07-4911-B3C5-4813CCCD6197}" type="slidenum">
              <a:rPr lang="sv-SE" smtClean="0"/>
              <a:t>36</a:t>
            </a:fld>
            <a:endParaRPr lang="sv-SE"/>
          </a:p>
        </p:txBody>
      </p:sp>
    </p:spTree>
    <p:extLst>
      <p:ext uri="{BB962C8B-B14F-4D97-AF65-F5344CB8AC3E}">
        <p14:creationId xmlns:p14="http://schemas.microsoft.com/office/powerpoint/2010/main" val="1371379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F70DDCE7-1BCC-4D08-9B0F-842B72DCB020}"/>
              </a:ext>
            </a:extLst>
          </p:cNvPr>
          <p:cNvSpPr>
            <a:spLocks noGrp="1"/>
          </p:cNvSpPr>
          <p:nvPr>
            <p:ph idx="1"/>
          </p:nvPr>
        </p:nvSpPr>
        <p:spPr/>
        <p:txBody>
          <a:bodyPr/>
          <a:lstStyle/>
          <a:p>
            <a:endParaRPr lang="sv-SE" dirty="0"/>
          </a:p>
          <a:p>
            <a:pPr marL="0" indent="0">
              <a:buNone/>
            </a:pPr>
            <a:r>
              <a:rPr lang="sv-SE" dirty="0"/>
              <a:t>Om den våldsutsatta själv upplever låg risk för ökat våld medan FREDA-farlighet ger höga poäng kan denna skillnad vara utgångspunkt för en diskussion om skyddsbehov. </a:t>
            </a:r>
          </a:p>
          <a:p>
            <a:endParaRPr lang="sv-SE" dirty="0"/>
          </a:p>
        </p:txBody>
      </p:sp>
      <p:sp>
        <p:nvSpPr>
          <p:cNvPr id="2" name="Platshållare för bildnummer 1">
            <a:extLst>
              <a:ext uri="{FF2B5EF4-FFF2-40B4-BE49-F238E27FC236}">
                <a16:creationId xmlns:a16="http://schemas.microsoft.com/office/drawing/2014/main" id="{FFED3179-8B48-42F5-9B35-00EFC9B1DCD2}"/>
              </a:ext>
            </a:extLst>
          </p:cNvPr>
          <p:cNvSpPr>
            <a:spLocks noGrp="1"/>
          </p:cNvSpPr>
          <p:nvPr>
            <p:ph type="sldNum" sz="quarter" idx="12"/>
          </p:nvPr>
        </p:nvSpPr>
        <p:spPr/>
        <p:txBody>
          <a:bodyPr/>
          <a:lstStyle/>
          <a:p>
            <a:fld id="{5F6EC3F8-2C07-4911-B3C5-4813CCCD6197}" type="slidenum">
              <a:rPr lang="sv-SE" smtClean="0"/>
              <a:t>37</a:t>
            </a:fld>
            <a:endParaRPr lang="sv-SE"/>
          </a:p>
        </p:txBody>
      </p:sp>
    </p:spTree>
    <p:extLst>
      <p:ext uri="{BB962C8B-B14F-4D97-AF65-F5344CB8AC3E}">
        <p14:creationId xmlns:p14="http://schemas.microsoft.com/office/powerpoint/2010/main" val="35848112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544D9F-5AF0-42E8-A7CD-9AC2B0F908C1}"/>
              </a:ext>
            </a:extLst>
          </p:cNvPr>
          <p:cNvSpPr>
            <a:spLocks noGrp="1"/>
          </p:cNvSpPr>
          <p:nvPr>
            <p:ph type="title"/>
          </p:nvPr>
        </p:nvSpPr>
        <p:spPr/>
        <p:txBody>
          <a:bodyPr/>
          <a:lstStyle/>
          <a:p>
            <a:r>
              <a:rPr lang="sv-SE" dirty="0"/>
              <a:t>Om den utsatta har barn</a:t>
            </a:r>
          </a:p>
        </p:txBody>
      </p:sp>
      <p:sp>
        <p:nvSpPr>
          <p:cNvPr id="3" name="Platshållare för innehåll 2">
            <a:extLst>
              <a:ext uri="{FF2B5EF4-FFF2-40B4-BE49-F238E27FC236}">
                <a16:creationId xmlns:a16="http://schemas.microsoft.com/office/drawing/2014/main" id="{1D045CDF-D4D7-48B2-A8FF-21462CB439D7}"/>
              </a:ext>
            </a:extLst>
          </p:cNvPr>
          <p:cNvSpPr>
            <a:spLocks noGrp="1"/>
          </p:cNvSpPr>
          <p:nvPr>
            <p:ph idx="1"/>
          </p:nvPr>
        </p:nvSpPr>
        <p:spPr/>
        <p:txBody>
          <a:bodyPr/>
          <a:lstStyle/>
          <a:p>
            <a:pPr marL="0" indent="0">
              <a:buNone/>
            </a:pPr>
            <a:r>
              <a:rPr lang="sv-SE" dirty="0"/>
              <a:t>När den våldsutsatta uppfattar att professionella anser att barnen behöver </a:t>
            </a:r>
            <a:br>
              <a:rPr lang="sv-SE" dirty="0"/>
            </a:br>
            <a:r>
              <a:rPr lang="sv-SE" dirty="0"/>
              <a:t>ökat skydd, även till priset av ett eventuellt omhändertagande….</a:t>
            </a:r>
          </a:p>
          <a:p>
            <a:pPr marL="0" indent="0">
              <a:buNone/>
            </a:pPr>
            <a:r>
              <a:rPr lang="sv-SE" dirty="0"/>
              <a:t>….tycks detta ibland kunna ge den våldsutsatta motivation att bryta upp från situationen.</a:t>
            </a:r>
          </a:p>
        </p:txBody>
      </p:sp>
      <p:sp>
        <p:nvSpPr>
          <p:cNvPr id="4" name="Platshållare för bildnummer 3">
            <a:extLst>
              <a:ext uri="{FF2B5EF4-FFF2-40B4-BE49-F238E27FC236}">
                <a16:creationId xmlns:a16="http://schemas.microsoft.com/office/drawing/2014/main" id="{211443D8-CF85-4DF6-A018-9809CE3CD6C3}"/>
              </a:ext>
            </a:extLst>
          </p:cNvPr>
          <p:cNvSpPr>
            <a:spLocks noGrp="1"/>
          </p:cNvSpPr>
          <p:nvPr>
            <p:ph type="sldNum" sz="quarter" idx="12"/>
          </p:nvPr>
        </p:nvSpPr>
        <p:spPr/>
        <p:txBody>
          <a:bodyPr/>
          <a:lstStyle/>
          <a:p>
            <a:fld id="{5F6EC3F8-2C07-4911-B3C5-4813CCCD6197}" type="slidenum">
              <a:rPr lang="sv-SE" smtClean="0"/>
              <a:t>38</a:t>
            </a:fld>
            <a:endParaRPr lang="sv-SE"/>
          </a:p>
        </p:txBody>
      </p:sp>
    </p:spTree>
    <p:extLst>
      <p:ext uri="{BB962C8B-B14F-4D97-AF65-F5344CB8AC3E}">
        <p14:creationId xmlns:p14="http://schemas.microsoft.com/office/powerpoint/2010/main" val="4929325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E64C3E-8250-4A44-9C76-8CDE579719EB}"/>
              </a:ext>
            </a:extLst>
          </p:cNvPr>
          <p:cNvSpPr>
            <a:spLocks noGrp="1"/>
          </p:cNvSpPr>
          <p:nvPr>
            <p:ph type="title"/>
          </p:nvPr>
        </p:nvSpPr>
        <p:spPr>
          <a:xfrm>
            <a:off x="628649" y="365126"/>
            <a:ext cx="8102395" cy="1325563"/>
          </a:xfrm>
        </p:spPr>
        <p:txBody>
          <a:bodyPr>
            <a:normAutofit fontScale="90000"/>
          </a:bodyPr>
          <a:lstStyle/>
          <a:p>
            <a:r>
              <a:rPr lang="sv-SE" dirty="0"/>
              <a:t>Om den professionellas bedömning inte stämmer med klientens – vad göra?</a:t>
            </a:r>
            <a:br>
              <a:rPr lang="sv-SE" dirty="0"/>
            </a:br>
            <a:endParaRPr lang="sv-SE" dirty="0"/>
          </a:p>
        </p:txBody>
      </p:sp>
      <p:pic>
        <p:nvPicPr>
          <p:cNvPr id="6" name="Bildobjekt 5">
            <a:extLst>
              <a:ext uri="{FF2B5EF4-FFF2-40B4-BE49-F238E27FC236}">
                <a16:creationId xmlns:a16="http://schemas.microsoft.com/office/drawing/2014/main" id="{3F8DC0D0-E86B-4677-A3F5-6AE7C282711B}"/>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2411760" y="2348880"/>
            <a:ext cx="4119396" cy="2651863"/>
          </a:xfrm>
          <a:prstGeom prst="rect">
            <a:avLst/>
          </a:prstGeom>
        </p:spPr>
      </p:pic>
      <p:sp>
        <p:nvSpPr>
          <p:cNvPr id="3" name="Platshållare för bildnummer 2">
            <a:extLst>
              <a:ext uri="{FF2B5EF4-FFF2-40B4-BE49-F238E27FC236}">
                <a16:creationId xmlns:a16="http://schemas.microsoft.com/office/drawing/2014/main" id="{0EBFBF68-E969-4878-8E82-E5475F97519C}"/>
              </a:ext>
            </a:extLst>
          </p:cNvPr>
          <p:cNvSpPr>
            <a:spLocks noGrp="1"/>
          </p:cNvSpPr>
          <p:nvPr>
            <p:ph type="sldNum" sz="quarter" idx="12"/>
          </p:nvPr>
        </p:nvSpPr>
        <p:spPr/>
        <p:txBody>
          <a:bodyPr/>
          <a:lstStyle/>
          <a:p>
            <a:fld id="{5F6EC3F8-2C07-4911-B3C5-4813CCCD6197}" type="slidenum">
              <a:rPr lang="sv-SE" smtClean="0"/>
              <a:t>39</a:t>
            </a:fld>
            <a:endParaRPr lang="sv-SE"/>
          </a:p>
        </p:txBody>
      </p:sp>
    </p:spTree>
    <p:extLst>
      <p:ext uri="{BB962C8B-B14F-4D97-AF65-F5344CB8AC3E}">
        <p14:creationId xmlns:p14="http://schemas.microsoft.com/office/powerpoint/2010/main" val="2722997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B4A3F1-2A98-4D4A-976A-E5209E63D008}"/>
              </a:ext>
            </a:extLst>
          </p:cNvPr>
          <p:cNvSpPr>
            <a:spLocks noGrp="1"/>
          </p:cNvSpPr>
          <p:nvPr>
            <p:ph type="title"/>
          </p:nvPr>
        </p:nvSpPr>
        <p:spPr/>
        <p:txBody>
          <a:bodyPr/>
          <a:lstStyle/>
          <a:p>
            <a:r>
              <a:rPr lang="sv-SE" dirty="0"/>
              <a:t>Andra aktörer som kan bedöma risk for fortsatt våld </a:t>
            </a:r>
          </a:p>
        </p:txBody>
      </p:sp>
      <p:sp>
        <p:nvSpPr>
          <p:cNvPr id="3" name="Platshållare för innehåll 2">
            <a:extLst>
              <a:ext uri="{FF2B5EF4-FFF2-40B4-BE49-F238E27FC236}">
                <a16:creationId xmlns:a16="http://schemas.microsoft.com/office/drawing/2014/main" id="{658CCFBA-6ED2-4615-8AD3-0FDF27CD54FB}"/>
              </a:ext>
            </a:extLst>
          </p:cNvPr>
          <p:cNvSpPr>
            <a:spLocks noGrp="1"/>
          </p:cNvSpPr>
          <p:nvPr>
            <p:ph idx="1"/>
          </p:nvPr>
        </p:nvSpPr>
        <p:spPr/>
        <p:txBody>
          <a:bodyPr>
            <a:normAutofit/>
          </a:bodyPr>
          <a:lstStyle/>
          <a:p>
            <a:pPr marL="0" indent="0">
              <a:buNone/>
            </a:pPr>
            <a:r>
              <a:rPr lang="sv-SE" b="1" dirty="0"/>
              <a:t>Allmänna råd till 4 kap. 1 § HSLF-FS 2022:39</a:t>
            </a:r>
            <a:endParaRPr lang="sv-SE" dirty="0"/>
          </a:p>
          <a:p>
            <a:pPr marL="0" indent="0">
              <a:buNone/>
            </a:pPr>
            <a:r>
              <a:rPr lang="sv-SE" dirty="0"/>
              <a:t>Nämnden bör, med samtycke från den våldsutsatta, ta del av polisens bedömning av risken för fortsatt våld. </a:t>
            </a:r>
          </a:p>
          <a:p>
            <a:pPr marL="0" indent="0">
              <a:buNone/>
            </a:pPr>
            <a:r>
              <a:rPr lang="sv-SE" dirty="0"/>
              <a:t>Nämnden bör vidare delge polisen sin riskbedömning, om det inte finns hinder enligt offentlighets- och sekretesslagen. </a:t>
            </a:r>
          </a:p>
          <a:p>
            <a:pPr marL="0" indent="0">
              <a:buNone/>
            </a:pPr>
            <a:endParaRPr lang="sv-SE" dirty="0"/>
          </a:p>
        </p:txBody>
      </p:sp>
      <p:sp>
        <p:nvSpPr>
          <p:cNvPr id="4" name="Platshållare för bildnummer 3">
            <a:extLst>
              <a:ext uri="{FF2B5EF4-FFF2-40B4-BE49-F238E27FC236}">
                <a16:creationId xmlns:a16="http://schemas.microsoft.com/office/drawing/2014/main" id="{17EB8CAE-725E-486B-AFDA-26D6BE4CAFE8}"/>
              </a:ext>
            </a:extLst>
          </p:cNvPr>
          <p:cNvSpPr>
            <a:spLocks noGrp="1"/>
          </p:cNvSpPr>
          <p:nvPr>
            <p:ph type="sldNum" sz="quarter" idx="12"/>
          </p:nvPr>
        </p:nvSpPr>
        <p:spPr/>
        <p:txBody>
          <a:bodyPr/>
          <a:lstStyle/>
          <a:p>
            <a:fld id="{5F6EC3F8-2C07-4911-B3C5-4813CCCD6197}" type="slidenum">
              <a:rPr lang="sv-SE" smtClean="0"/>
              <a:t>4</a:t>
            </a:fld>
            <a:endParaRPr lang="sv-SE"/>
          </a:p>
        </p:txBody>
      </p:sp>
    </p:spTree>
    <p:extLst>
      <p:ext uri="{BB962C8B-B14F-4D97-AF65-F5344CB8AC3E}">
        <p14:creationId xmlns:p14="http://schemas.microsoft.com/office/powerpoint/2010/main" val="33767352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81BAD6-6BC2-47BD-A5BA-0E930693F53F}"/>
              </a:ext>
            </a:extLst>
          </p:cNvPr>
          <p:cNvSpPr>
            <a:spLocks noGrp="1"/>
          </p:cNvSpPr>
          <p:nvPr>
            <p:ph type="title"/>
          </p:nvPr>
        </p:nvSpPr>
        <p:spPr>
          <a:xfrm>
            <a:off x="628650" y="365126"/>
            <a:ext cx="7886700" cy="1325563"/>
          </a:xfrm>
        </p:spPr>
        <p:txBody>
          <a:bodyPr/>
          <a:lstStyle/>
          <a:p>
            <a:r>
              <a:rPr lang="sv-SE" dirty="0"/>
              <a:t>Inför en sammanfattande riskbedömning/säkerhetsplanering</a:t>
            </a:r>
          </a:p>
        </p:txBody>
      </p:sp>
      <p:sp>
        <p:nvSpPr>
          <p:cNvPr id="3" name="Platshållare för innehåll 2">
            <a:extLst>
              <a:ext uri="{FF2B5EF4-FFF2-40B4-BE49-F238E27FC236}">
                <a16:creationId xmlns:a16="http://schemas.microsoft.com/office/drawing/2014/main" id="{37D7E606-B067-4CB5-A745-84CD26FF6775}"/>
              </a:ext>
            </a:extLst>
          </p:cNvPr>
          <p:cNvSpPr>
            <a:spLocks noGrp="1"/>
          </p:cNvSpPr>
          <p:nvPr>
            <p:ph idx="1"/>
          </p:nvPr>
        </p:nvSpPr>
        <p:spPr>
          <a:xfrm>
            <a:off x="628650" y="1825625"/>
            <a:ext cx="7886700" cy="4667250"/>
          </a:xfrm>
        </p:spPr>
        <p:txBody>
          <a:bodyPr>
            <a:normAutofit fontScale="55000" lnSpcReduction="20000"/>
          </a:bodyPr>
          <a:lstStyle/>
          <a:p>
            <a:r>
              <a:rPr lang="sv-SE" dirty="0">
                <a:solidFill>
                  <a:srgbClr val="000000"/>
                </a:solidFill>
                <a:latin typeface="Calibri" panose="020F0502020204030204" pitchFamily="34" charset="0"/>
              </a:rPr>
              <a:t>Den aktuella situationen. Våldets tidsperiod	</a:t>
            </a:r>
          </a:p>
          <a:p>
            <a:r>
              <a:rPr lang="sv-SE" dirty="0">
                <a:solidFill>
                  <a:srgbClr val="000000"/>
                </a:solidFill>
                <a:latin typeface="Calibri" panose="020F0502020204030204" pitchFamily="34" charset="0"/>
              </a:rPr>
              <a:t>Vem är utsatt för våldet? Vem utövar våldet?	</a:t>
            </a:r>
          </a:p>
          <a:p>
            <a:r>
              <a:rPr lang="sv-SE" dirty="0">
                <a:solidFill>
                  <a:srgbClr val="000000"/>
                </a:solidFill>
                <a:latin typeface="Calibri" panose="020F0502020204030204" pitchFamily="34" charset="0"/>
              </a:rPr>
              <a:t>Beskriv våldstyper ( psykiskt/fysiskt/ekonomiskt osv)	</a:t>
            </a:r>
          </a:p>
          <a:p>
            <a:r>
              <a:rPr lang="sv-SE" dirty="0">
                <a:solidFill>
                  <a:srgbClr val="000000"/>
                </a:solidFill>
                <a:latin typeface="Calibri" panose="020F0502020204030204" pitchFamily="34" charset="0"/>
              </a:rPr>
              <a:t>Beskriv ev. förföljelse, hot och kontroll har sett ut	</a:t>
            </a:r>
          </a:p>
          <a:p>
            <a:r>
              <a:rPr lang="sv-SE" dirty="0">
                <a:solidFill>
                  <a:srgbClr val="000000"/>
                </a:solidFill>
                <a:latin typeface="Calibri" panose="020F0502020204030204" pitchFamily="34" charset="0"/>
              </a:rPr>
              <a:t>Beskriv hur förföljelsen, hoten och kontrollen har sett ut </a:t>
            </a:r>
          </a:p>
          <a:p>
            <a:r>
              <a:rPr lang="sv-SE" dirty="0">
                <a:solidFill>
                  <a:srgbClr val="000000"/>
                </a:solidFill>
                <a:latin typeface="Calibri" panose="020F0502020204030204" pitchFamily="34" charset="0"/>
              </a:rPr>
              <a:t>Hur har våldet påverkat den utsattas mående (fysiskt/psykiskt/kognitiv förmåga)</a:t>
            </a:r>
          </a:p>
          <a:p>
            <a:r>
              <a:rPr lang="sv-SE" dirty="0">
                <a:solidFill>
                  <a:srgbClr val="000000"/>
                </a:solidFill>
                <a:latin typeface="Calibri" panose="020F0502020204030204" pitchFamily="34" charset="0"/>
              </a:rPr>
              <a:t>Hur beskriv våldet/rädslan av den våldsutsatta?	</a:t>
            </a:r>
          </a:p>
          <a:p>
            <a:r>
              <a:rPr lang="sv-SE" dirty="0">
                <a:solidFill>
                  <a:srgbClr val="000000"/>
                </a:solidFill>
                <a:latin typeface="Calibri" panose="020F0502020204030204" pitchFamily="34" charset="0"/>
              </a:rPr>
              <a:t>Riskfaktorer och sårbarhetsfaktorer formuleras	</a:t>
            </a:r>
          </a:p>
          <a:p>
            <a:r>
              <a:rPr lang="sv-SE" dirty="0">
                <a:solidFill>
                  <a:srgbClr val="000000"/>
                </a:solidFill>
                <a:latin typeface="Calibri" panose="020F0502020204030204" pitchFamily="34" charset="0"/>
              </a:rPr>
              <a:t>Vilka risker finns för övriga närstående?	</a:t>
            </a:r>
          </a:p>
          <a:p>
            <a:r>
              <a:rPr lang="sv-SE" dirty="0">
                <a:solidFill>
                  <a:srgbClr val="000000"/>
                </a:solidFill>
                <a:latin typeface="Calibri" panose="020F0502020204030204" pitchFamily="34" charset="0"/>
              </a:rPr>
              <a:t>Vilka risker kan finnas om personen inte tar avstånd från våldet (barnen far illa)</a:t>
            </a:r>
          </a:p>
          <a:p>
            <a:r>
              <a:rPr lang="sv-SE" dirty="0">
                <a:solidFill>
                  <a:srgbClr val="000000"/>
                </a:solidFill>
                <a:latin typeface="Calibri" panose="020F0502020204030204" pitchFamily="34" charset="0"/>
              </a:rPr>
              <a:t>Vad har kommit fram gällande hot- och våldsbilden (nivån i FREDA)	</a:t>
            </a:r>
          </a:p>
          <a:p>
            <a:r>
              <a:rPr lang="sv-SE" dirty="0">
                <a:solidFill>
                  <a:srgbClr val="000000"/>
                </a:solidFill>
                <a:latin typeface="Calibri" panose="020F0502020204030204" pitchFamily="34" charset="0"/>
              </a:rPr>
              <a:t>Förslag till åtgärder? Socialtjänsten, sjukvården, skola, arbetsgivare	</a:t>
            </a:r>
          </a:p>
          <a:p>
            <a:r>
              <a:rPr lang="sv-SE" dirty="0">
                <a:solidFill>
                  <a:srgbClr val="000000"/>
                </a:solidFill>
                <a:latin typeface="Calibri" panose="020F0502020204030204" pitchFamily="34" charset="0"/>
              </a:rPr>
              <a:t>Insatser för barnen? (akuta åtgärder, förbyggande och behandlande insatser	</a:t>
            </a:r>
          </a:p>
          <a:p>
            <a:r>
              <a:rPr lang="sv-SE" dirty="0">
                <a:solidFill>
                  <a:srgbClr val="000000"/>
                </a:solidFill>
                <a:latin typeface="Calibri" panose="020F0502020204030204" pitchFamily="34" charset="0"/>
              </a:rPr>
              <a:t>Tänk på att om den utsatta har en funktionsnedsättning påverkar det dennes möjlighet att reagera snabbt vid hotfulla situationer, slå larm och/eller fly</a:t>
            </a:r>
          </a:p>
        </p:txBody>
      </p:sp>
      <p:sp>
        <p:nvSpPr>
          <p:cNvPr id="4" name="Platshållare för bildnummer 3">
            <a:extLst>
              <a:ext uri="{FF2B5EF4-FFF2-40B4-BE49-F238E27FC236}">
                <a16:creationId xmlns:a16="http://schemas.microsoft.com/office/drawing/2014/main" id="{04FDA7FB-26FD-4593-8B1C-1236CA352518}"/>
              </a:ext>
            </a:extLst>
          </p:cNvPr>
          <p:cNvSpPr>
            <a:spLocks noGrp="1"/>
          </p:cNvSpPr>
          <p:nvPr>
            <p:ph type="sldNum" sz="quarter" idx="12"/>
          </p:nvPr>
        </p:nvSpPr>
        <p:spPr/>
        <p:txBody>
          <a:bodyPr/>
          <a:lstStyle/>
          <a:p>
            <a:fld id="{5F6EC3F8-2C07-4911-B3C5-4813CCCD6197}" type="slidenum">
              <a:rPr lang="sv-SE" smtClean="0"/>
              <a:t>40</a:t>
            </a:fld>
            <a:endParaRPr lang="sv-SE"/>
          </a:p>
        </p:txBody>
      </p:sp>
    </p:spTree>
    <p:extLst>
      <p:ext uri="{BB962C8B-B14F-4D97-AF65-F5344CB8AC3E}">
        <p14:creationId xmlns:p14="http://schemas.microsoft.com/office/powerpoint/2010/main" val="16580953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CD9D5F-B0CB-4D8A-8AFA-42915707BA4A}"/>
              </a:ext>
            </a:extLst>
          </p:cNvPr>
          <p:cNvSpPr>
            <a:spLocks noGrp="1"/>
          </p:cNvSpPr>
          <p:nvPr>
            <p:ph type="title"/>
          </p:nvPr>
        </p:nvSpPr>
        <p:spPr>
          <a:xfrm>
            <a:off x="628649" y="365126"/>
            <a:ext cx="8259711" cy="1325563"/>
          </a:xfrm>
        </p:spPr>
        <p:txBody>
          <a:bodyPr>
            <a:normAutofit/>
          </a:bodyPr>
          <a:lstStyle/>
          <a:p>
            <a:r>
              <a:rPr lang="sv-SE" dirty="0"/>
              <a:t>Sammanfattande riskbedömning</a:t>
            </a:r>
          </a:p>
        </p:txBody>
      </p:sp>
      <p:sp>
        <p:nvSpPr>
          <p:cNvPr id="3" name="Platshållare för innehåll 2">
            <a:extLst>
              <a:ext uri="{FF2B5EF4-FFF2-40B4-BE49-F238E27FC236}">
                <a16:creationId xmlns:a16="http://schemas.microsoft.com/office/drawing/2014/main" id="{649CE23C-A6FE-4261-8487-3E057B44A40E}"/>
              </a:ext>
            </a:extLst>
          </p:cNvPr>
          <p:cNvSpPr>
            <a:spLocks noGrp="1"/>
          </p:cNvSpPr>
          <p:nvPr>
            <p:ph idx="1"/>
          </p:nvPr>
        </p:nvSpPr>
        <p:spPr/>
        <p:txBody>
          <a:bodyPr>
            <a:normAutofit fontScale="92500" lnSpcReduction="10000"/>
          </a:bodyPr>
          <a:lstStyle/>
          <a:p>
            <a:r>
              <a:rPr lang="sv-SE" sz="2400" dirty="0"/>
              <a:t>Slutligen gör en sammanfattning av hela bedömningen om risk för hot och våld</a:t>
            </a:r>
          </a:p>
          <a:p>
            <a:r>
              <a:rPr lang="sv-SE" sz="2400" dirty="0"/>
              <a:t>Information som framkommit genom samtal, FREDA beskrivning, FREDA Farlighetsbedömning, riskfaktorer, sårbarhetsfaktorer etc.</a:t>
            </a:r>
          </a:p>
          <a:p>
            <a:r>
              <a:rPr lang="sv-SE" sz="2400" dirty="0"/>
              <a:t>Den sammanfattande riskbedömningen ingå som en del av en utredning eller enskilt dokument</a:t>
            </a:r>
          </a:p>
          <a:p>
            <a:r>
              <a:rPr lang="sv-SE" sz="2400" dirty="0"/>
              <a:t>Riskbedömningen gås igenom tillsammans med den det berör</a:t>
            </a:r>
          </a:p>
          <a:p>
            <a:r>
              <a:rPr lang="sv-SE" sz="2400" dirty="0"/>
              <a:t>Kan användas till exempelvis:</a:t>
            </a:r>
          </a:p>
          <a:p>
            <a:pPr lvl="1"/>
            <a:r>
              <a:rPr lang="sv-SE" sz="2400" dirty="0"/>
              <a:t>som stöd för rätt insats</a:t>
            </a:r>
          </a:p>
          <a:p>
            <a:pPr lvl="1"/>
            <a:r>
              <a:rPr lang="sv-SE" sz="2400" dirty="0"/>
              <a:t>som underlag vid ansökan om sekretessmarkering	</a:t>
            </a:r>
          </a:p>
          <a:p>
            <a:pPr lvl="1"/>
            <a:r>
              <a:rPr lang="sv-SE" sz="2400" dirty="0"/>
              <a:t>vid rättegång</a:t>
            </a:r>
          </a:p>
          <a:p>
            <a:pPr lvl="1"/>
            <a:r>
              <a:rPr lang="sv-SE" sz="2400" dirty="0"/>
              <a:t>som underlag för bearbetning</a:t>
            </a:r>
          </a:p>
        </p:txBody>
      </p:sp>
      <p:sp>
        <p:nvSpPr>
          <p:cNvPr id="4" name="Platshållare för bildnummer 3">
            <a:extLst>
              <a:ext uri="{FF2B5EF4-FFF2-40B4-BE49-F238E27FC236}">
                <a16:creationId xmlns:a16="http://schemas.microsoft.com/office/drawing/2014/main" id="{3CF948A3-7039-4834-B72D-22165E2B57C9}"/>
              </a:ext>
            </a:extLst>
          </p:cNvPr>
          <p:cNvSpPr>
            <a:spLocks noGrp="1"/>
          </p:cNvSpPr>
          <p:nvPr>
            <p:ph type="sldNum" sz="quarter" idx="12"/>
          </p:nvPr>
        </p:nvSpPr>
        <p:spPr/>
        <p:txBody>
          <a:bodyPr/>
          <a:lstStyle/>
          <a:p>
            <a:fld id="{5F6EC3F8-2C07-4911-B3C5-4813CCCD6197}" type="slidenum">
              <a:rPr lang="sv-SE" smtClean="0"/>
              <a:t>41</a:t>
            </a:fld>
            <a:endParaRPr lang="sv-SE"/>
          </a:p>
        </p:txBody>
      </p:sp>
    </p:spTree>
    <p:extLst>
      <p:ext uri="{BB962C8B-B14F-4D97-AF65-F5344CB8AC3E}">
        <p14:creationId xmlns:p14="http://schemas.microsoft.com/office/powerpoint/2010/main" val="4373300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272AA873-38B7-4BB5-8459-48D720AF9438}"/>
              </a:ext>
            </a:extLst>
          </p:cNvPr>
          <p:cNvSpPr>
            <a:spLocks noGrp="1"/>
          </p:cNvSpPr>
          <p:nvPr>
            <p:ph type="title"/>
          </p:nvPr>
        </p:nvSpPr>
        <p:spPr/>
        <p:txBody>
          <a:bodyPr>
            <a:normAutofit/>
          </a:bodyPr>
          <a:lstStyle/>
          <a:p>
            <a:r>
              <a:rPr lang="sv-SE" sz="4800" b="1" dirty="0">
                <a:ln w="22225">
                  <a:solidFill>
                    <a:schemeClr val="accent2"/>
                  </a:solidFill>
                  <a:prstDash val="solid"/>
                </a:ln>
                <a:solidFill>
                  <a:schemeClr val="accent2">
                    <a:lumMod val="40000"/>
                    <a:lumOff val="60000"/>
                  </a:schemeClr>
                </a:solidFill>
              </a:rPr>
              <a:t>Katarina</a:t>
            </a:r>
            <a:endParaRPr lang="sv-SE" dirty="0"/>
          </a:p>
        </p:txBody>
      </p:sp>
      <p:sp>
        <p:nvSpPr>
          <p:cNvPr id="8" name="Platshållare för innehåll 7">
            <a:extLst>
              <a:ext uri="{FF2B5EF4-FFF2-40B4-BE49-F238E27FC236}">
                <a16:creationId xmlns:a16="http://schemas.microsoft.com/office/drawing/2014/main" id="{A0EBBEDD-514A-41D5-8FDA-6F717AE0E475}"/>
              </a:ext>
            </a:extLst>
          </p:cNvPr>
          <p:cNvSpPr>
            <a:spLocks noGrp="1"/>
          </p:cNvSpPr>
          <p:nvPr>
            <p:ph idx="1"/>
          </p:nvPr>
        </p:nvSpPr>
        <p:spPr/>
        <p:txBody>
          <a:bodyPr/>
          <a:lstStyle/>
          <a:p>
            <a:pPr marL="0" indent="0">
              <a:buNone/>
            </a:pPr>
            <a:r>
              <a:rPr lang="sv-SE" dirty="0"/>
              <a:t>Slutlig bedömning av fallbeskrivningen</a:t>
            </a:r>
          </a:p>
          <a:p>
            <a:r>
              <a:rPr lang="sv-SE" dirty="0"/>
              <a:t>Riskbedömning</a:t>
            </a:r>
          </a:p>
          <a:p>
            <a:r>
              <a:rPr lang="sv-SE" dirty="0"/>
              <a:t>Säkerhetsplanering</a:t>
            </a:r>
          </a:p>
          <a:p>
            <a:r>
              <a:rPr lang="sv-SE" dirty="0"/>
              <a:t>Utredningen</a:t>
            </a:r>
          </a:p>
          <a:p>
            <a:endParaRPr lang="sv-SE" dirty="0"/>
          </a:p>
        </p:txBody>
      </p:sp>
      <p:sp>
        <p:nvSpPr>
          <p:cNvPr id="2" name="Platshållare för bildnummer 1">
            <a:extLst>
              <a:ext uri="{FF2B5EF4-FFF2-40B4-BE49-F238E27FC236}">
                <a16:creationId xmlns:a16="http://schemas.microsoft.com/office/drawing/2014/main" id="{982DC1DD-CDD1-4E18-A717-0EA480F2E3A8}"/>
              </a:ext>
            </a:extLst>
          </p:cNvPr>
          <p:cNvSpPr>
            <a:spLocks noGrp="1"/>
          </p:cNvSpPr>
          <p:nvPr>
            <p:ph type="sldNum" sz="quarter" idx="12"/>
          </p:nvPr>
        </p:nvSpPr>
        <p:spPr/>
        <p:txBody>
          <a:bodyPr/>
          <a:lstStyle/>
          <a:p>
            <a:fld id="{5F6EC3F8-2C07-4911-B3C5-4813CCCD6197}" type="slidenum">
              <a:rPr lang="sv-SE" smtClean="0"/>
              <a:t>42</a:t>
            </a:fld>
            <a:endParaRPr lang="sv-SE"/>
          </a:p>
        </p:txBody>
      </p:sp>
    </p:spTree>
    <p:extLst>
      <p:ext uri="{BB962C8B-B14F-4D97-AF65-F5344CB8AC3E}">
        <p14:creationId xmlns:p14="http://schemas.microsoft.com/office/powerpoint/2010/main" val="25501823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738DC36-14D4-4ADD-BA95-9ED0DB1A2286}"/>
              </a:ext>
            </a:extLst>
          </p:cNvPr>
          <p:cNvSpPr>
            <a:spLocks noGrp="1"/>
          </p:cNvSpPr>
          <p:nvPr>
            <p:ph type="title"/>
          </p:nvPr>
        </p:nvSpPr>
        <p:spPr/>
        <p:txBody>
          <a:bodyPr/>
          <a:lstStyle/>
          <a:p>
            <a:r>
              <a:rPr lang="sv-SE" dirty="0"/>
              <a:t>Utredning - </a:t>
            </a:r>
            <a:r>
              <a:rPr lang="sv-SE" sz="4800" b="1" dirty="0">
                <a:ln w="22225">
                  <a:solidFill>
                    <a:schemeClr val="accent2"/>
                  </a:solidFill>
                  <a:prstDash val="solid"/>
                </a:ln>
                <a:solidFill>
                  <a:schemeClr val="accent2">
                    <a:lumMod val="40000"/>
                    <a:lumOff val="60000"/>
                  </a:schemeClr>
                </a:solidFill>
              </a:rPr>
              <a:t>Katarina</a:t>
            </a:r>
            <a:endParaRPr lang="sv-SE" dirty="0"/>
          </a:p>
        </p:txBody>
      </p:sp>
      <p:sp>
        <p:nvSpPr>
          <p:cNvPr id="6" name="Platshållare för innehåll 5">
            <a:extLst>
              <a:ext uri="{FF2B5EF4-FFF2-40B4-BE49-F238E27FC236}">
                <a16:creationId xmlns:a16="http://schemas.microsoft.com/office/drawing/2014/main" id="{B430650D-7B41-416A-8713-1483F24FFABE}"/>
              </a:ext>
            </a:extLst>
          </p:cNvPr>
          <p:cNvSpPr>
            <a:spLocks noGrp="1"/>
          </p:cNvSpPr>
          <p:nvPr>
            <p:ph idx="1"/>
          </p:nvPr>
        </p:nvSpPr>
        <p:spPr>
          <a:xfrm>
            <a:off x="628650" y="1825625"/>
            <a:ext cx="3679581" cy="4351338"/>
          </a:xfrm>
        </p:spPr>
        <p:txBody>
          <a:bodyPr>
            <a:normAutofit/>
          </a:bodyPr>
          <a:lstStyle/>
          <a:p>
            <a:pPr marL="0" indent="0">
              <a:buNone/>
            </a:pPr>
            <a:r>
              <a:rPr lang="sv-SE" sz="2000" b="1" u="sng" dirty="0"/>
              <a:t>Ett exempel </a:t>
            </a:r>
            <a:r>
              <a:rPr lang="sv-SE" sz="2000" dirty="0"/>
              <a:t>på hur </a:t>
            </a:r>
            <a:br>
              <a:rPr lang="sv-SE" sz="2000" dirty="0"/>
            </a:br>
            <a:r>
              <a:rPr lang="sv-SE" sz="2000" dirty="0"/>
              <a:t>FREDA bedömningsinstrument kan ge en bra utredning.</a:t>
            </a:r>
          </a:p>
        </p:txBody>
      </p:sp>
      <p:pic>
        <p:nvPicPr>
          <p:cNvPr id="4" name="Bildobjekt 3">
            <a:extLst>
              <a:ext uri="{FF2B5EF4-FFF2-40B4-BE49-F238E27FC236}">
                <a16:creationId xmlns:a16="http://schemas.microsoft.com/office/drawing/2014/main" id="{AF937C19-AA54-417C-B64B-6C450A073839}"/>
              </a:ext>
            </a:extLst>
          </p:cNvPr>
          <p:cNvPicPr>
            <a:picLocks noChangeAspect="1"/>
          </p:cNvPicPr>
          <p:nvPr/>
        </p:nvPicPr>
        <p:blipFill rotWithShape="1">
          <a:blip r:embed="rId3"/>
          <a:srcRect l="25192" t="17180" r="25000" b="5641"/>
          <a:stretch/>
        </p:blipFill>
        <p:spPr>
          <a:xfrm>
            <a:off x="4835771" y="1825625"/>
            <a:ext cx="3744175" cy="4351338"/>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2" name="Platshållare för bildnummer 1">
            <a:extLst>
              <a:ext uri="{FF2B5EF4-FFF2-40B4-BE49-F238E27FC236}">
                <a16:creationId xmlns:a16="http://schemas.microsoft.com/office/drawing/2014/main" id="{9CB565A6-4DC6-41E7-BB0C-E387D1954BA7}"/>
              </a:ext>
            </a:extLst>
          </p:cNvPr>
          <p:cNvSpPr>
            <a:spLocks noGrp="1"/>
          </p:cNvSpPr>
          <p:nvPr>
            <p:ph type="sldNum" sz="quarter" idx="12"/>
          </p:nvPr>
        </p:nvSpPr>
        <p:spPr/>
        <p:txBody>
          <a:bodyPr/>
          <a:lstStyle/>
          <a:p>
            <a:fld id="{5F6EC3F8-2C07-4911-B3C5-4813CCCD6197}" type="slidenum">
              <a:rPr lang="sv-SE" smtClean="0"/>
              <a:t>43</a:t>
            </a:fld>
            <a:endParaRPr lang="sv-SE"/>
          </a:p>
        </p:txBody>
      </p:sp>
    </p:spTree>
    <p:extLst>
      <p:ext uri="{BB962C8B-B14F-4D97-AF65-F5344CB8AC3E}">
        <p14:creationId xmlns:p14="http://schemas.microsoft.com/office/powerpoint/2010/main" val="33744838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F84CAA-9C4D-4CCD-8A26-FD88E1898454}"/>
              </a:ext>
            </a:extLst>
          </p:cNvPr>
          <p:cNvSpPr>
            <a:spLocks noGrp="1"/>
          </p:cNvSpPr>
          <p:nvPr>
            <p:ph type="title"/>
          </p:nvPr>
        </p:nvSpPr>
        <p:spPr/>
        <p:txBody>
          <a:bodyPr/>
          <a:lstStyle/>
          <a:p>
            <a:r>
              <a:rPr lang="sv-SE" dirty="0"/>
              <a:t>Sammanfattning</a:t>
            </a:r>
          </a:p>
        </p:txBody>
      </p:sp>
      <p:sp>
        <p:nvSpPr>
          <p:cNvPr id="7" name="Platshållare för innehåll 6">
            <a:extLst>
              <a:ext uri="{FF2B5EF4-FFF2-40B4-BE49-F238E27FC236}">
                <a16:creationId xmlns:a16="http://schemas.microsoft.com/office/drawing/2014/main" id="{9B657777-05ED-4021-8CE8-077449495BC7}"/>
              </a:ext>
            </a:extLst>
          </p:cNvPr>
          <p:cNvSpPr>
            <a:spLocks noGrp="1"/>
          </p:cNvSpPr>
          <p:nvPr>
            <p:ph idx="1"/>
          </p:nvPr>
        </p:nvSpPr>
        <p:spPr/>
        <p:txBody>
          <a:bodyPr/>
          <a:lstStyle/>
          <a:p>
            <a:pPr marL="0" indent="0">
              <a:buNone/>
            </a:pPr>
            <a:r>
              <a:rPr lang="sv-SE" dirty="0"/>
              <a:t>Tänk alltid säkerhet</a:t>
            </a:r>
          </a:p>
          <a:p>
            <a:r>
              <a:rPr lang="sv-SE" dirty="0"/>
              <a:t>Var träffar du den utsatta?</a:t>
            </a:r>
          </a:p>
          <a:p>
            <a:r>
              <a:rPr lang="sv-SE" dirty="0"/>
              <a:t>Hur </a:t>
            </a:r>
            <a:r>
              <a:rPr lang="sv-SE"/>
              <a:t>hanteras informationen </a:t>
            </a:r>
            <a:r>
              <a:rPr lang="sv-SE" dirty="0"/>
              <a:t>i dokument och datasystem</a:t>
            </a:r>
          </a:p>
          <a:p>
            <a:endParaRPr lang="sv-SE" dirty="0"/>
          </a:p>
        </p:txBody>
      </p:sp>
      <p:sp>
        <p:nvSpPr>
          <p:cNvPr id="3" name="Platshållare för bildnummer 2">
            <a:extLst>
              <a:ext uri="{FF2B5EF4-FFF2-40B4-BE49-F238E27FC236}">
                <a16:creationId xmlns:a16="http://schemas.microsoft.com/office/drawing/2014/main" id="{F9FFA652-B374-4BE9-9C9B-72C5C25CCDA8}"/>
              </a:ext>
            </a:extLst>
          </p:cNvPr>
          <p:cNvSpPr>
            <a:spLocks noGrp="1"/>
          </p:cNvSpPr>
          <p:nvPr>
            <p:ph type="sldNum" sz="quarter" idx="12"/>
          </p:nvPr>
        </p:nvSpPr>
        <p:spPr/>
        <p:txBody>
          <a:bodyPr/>
          <a:lstStyle/>
          <a:p>
            <a:fld id="{5F6EC3F8-2C07-4911-B3C5-4813CCCD6197}" type="slidenum">
              <a:rPr lang="sv-SE" smtClean="0"/>
              <a:t>44</a:t>
            </a:fld>
            <a:endParaRPr lang="sv-SE"/>
          </a:p>
        </p:txBody>
      </p:sp>
    </p:spTree>
    <p:extLst>
      <p:ext uri="{BB962C8B-B14F-4D97-AF65-F5344CB8AC3E}">
        <p14:creationId xmlns:p14="http://schemas.microsoft.com/office/powerpoint/2010/main" val="20232458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840440C-863E-4D8B-B30E-EDCF77C9EBCD}"/>
              </a:ext>
            </a:extLst>
          </p:cNvPr>
          <p:cNvSpPr>
            <a:spLocks noGrp="1"/>
          </p:cNvSpPr>
          <p:nvPr>
            <p:ph type="title"/>
          </p:nvPr>
        </p:nvSpPr>
        <p:spPr/>
        <p:txBody>
          <a:bodyPr/>
          <a:lstStyle/>
          <a:p>
            <a:r>
              <a:rPr lang="sv-SE" dirty="0"/>
              <a:t>Dokumentera…</a:t>
            </a:r>
          </a:p>
        </p:txBody>
      </p:sp>
      <p:sp>
        <p:nvSpPr>
          <p:cNvPr id="3" name="Platshållare för bildnummer 2">
            <a:extLst>
              <a:ext uri="{FF2B5EF4-FFF2-40B4-BE49-F238E27FC236}">
                <a16:creationId xmlns:a16="http://schemas.microsoft.com/office/drawing/2014/main" id="{DF84AA69-C6ED-4E35-A1E4-6328F591B030}"/>
              </a:ext>
            </a:extLst>
          </p:cNvPr>
          <p:cNvSpPr>
            <a:spLocks noGrp="1"/>
          </p:cNvSpPr>
          <p:nvPr>
            <p:ph type="sldNum" sz="quarter" idx="12"/>
          </p:nvPr>
        </p:nvSpPr>
        <p:spPr/>
        <p:txBody>
          <a:bodyPr/>
          <a:lstStyle/>
          <a:p>
            <a:fld id="{5F6EC3F8-2C07-4911-B3C5-4813CCCD6197}" type="slidenum">
              <a:rPr lang="sv-SE" smtClean="0"/>
              <a:t>45</a:t>
            </a:fld>
            <a:endParaRPr lang="sv-SE"/>
          </a:p>
        </p:txBody>
      </p:sp>
      <p:pic>
        <p:nvPicPr>
          <p:cNvPr id="5" name="Bildobjekt 4">
            <a:extLst>
              <a:ext uri="{FF2B5EF4-FFF2-40B4-BE49-F238E27FC236}">
                <a16:creationId xmlns:a16="http://schemas.microsoft.com/office/drawing/2014/main" id="{C81E0967-50AE-41CA-BFE0-28E6FA6F8B83}"/>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697042" y="699796"/>
            <a:ext cx="2823070" cy="3984171"/>
          </a:xfrm>
          <a:prstGeom prst="rect">
            <a:avLst/>
          </a:prstGeom>
        </p:spPr>
      </p:pic>
    </p:spTree>
    <p:extLst>
      <p:ext uri="{BB962C8B-B14F-4D97-AF65-F5344CB8AC3E}">
        <p14:creationId xmlns:p14="http://schemas.microsoft.com/office/powerpoint/2010/main" val="3697041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Dokumentation</a:t>
            </a:r>
          </a:p>
        </p:txBody>
      </p:sp>
      <p:sp>
        <p:nvSpPr>
          <p:cNvPr id="3" name="Platshållare för innehåll 2"/>
          <p:cNvSpPr>
            <a:spLocks noGrp="1"/>
          </p:cNvSpPr>
          <p:nvPr>
            <p:ph idx="1"/>
          </p:nvPr>
        </p:nvSpPr>
        <p:spPr/>
        <p:txBody>
          <a:bodyPr>
            <a:normAutofit/>
          </a:bodyPr>
          <a:lstStyle/>
          <a:p>
            <a:r>
              <a:rPr lang="sv-SE" dirty="0"/>
              <a:t>Vad är relevant och vad är inte relevant att dokumentera?</a:t>
            </a:r>
          </a:p>
          <a:p>
            <a:r>
              <a:rPr lang="sv-SE" dirty="0"/>
              <a:t>Utelämnar vi information, varför?</a:t>
            </a:r>
          </a:p>
          <a:p>
            <a:r>
              <a:rPr lang="sv-SE" dirty="0"/>
              <a:t>Vem skriver vi för?</a:t>
            </a:r>
          </a:p>
          <a:p>
            <a:endParaRPr lang="sv-SE" dirty="0"/>
          </a:p>
        </p:txBody>
      </p:sp>
      <p:sp>
        <p:nvSpPr>
          <p:cNvPr id="5" name="Platshållare för bildnummer 4">
            <a:extLst>
              <a:ext uri="{FF2B5EF4-FFF2-40B4-BE49-F238E27FC236}">
                <a16:creationId xmlns:a16="http://schemas.microsoft.com/office/drawing/2014/main" id="{F94A993F-7EDE-4D57-AEB3-B4D375F53752}"/>
              </a:ext>
            </a:extLst>
          </p:cNvPr>
          <p:cNvSpPr>
            <a:spLocks noGrp="1"/>
          </p:cNvSpPr>
          <p:nvPr>
            <p:ph type="sldNum" sz="quarter" idx="12"/>
          </p:nvPr>
        </p:nvSpPr>
        <p:spPr/>
        <p:txBody>
          <a:bodyPr/>
          <a:lstStyle/>
          <a:p>
            <a:fld id="{5F6EC3F8-2C07-4911-B3C5-4813CCCD6197}" type="slidenum">
              <a:rPr lang="sv-SE" smtClean="0"/>
              <a:t>46</a:t>
            </a:fld>
            <a:endParaRPr lang="sv-SE"/>
          </a:p>
        </p:txBody>
      </p:sp>
    </p:spTree>
    <p:extLst>
      <p:ext uri="{BB962C8B-B14F-4D97-AF65-F5344CB8AC3E}">
        <p14:creationId xmlns:p14="http://schemas.microsoft.com/office/powerpoint/2010/main" val="1950685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E2D528-4B18-4092-83F5-1407FCAF6A3B}"/>
              </a:ext>
            </a:extLst>
          </p:cNvPr>
          <p:cNvSpPr>
            <a:spLocks noGrp="1"/>
          </p:cNvSpPr>
          <p:nvPr>
            <p:ph type="title"/>
          </p:nvPr>
        </p:nvSpPr>
        <p:spPr/>
        <p:txBody>
          <a:bodyPr/>
          <a:lstStyle/>
          <a:p>
            <a:r>
              <a:rPr lang="sv-SE" dirty="0"/>
              <a:t>Nästa tillfälle	</a:t>
            </a:r>
          </a:p>
        </p:txBody>
      </p:sp>
      <p:sp>
        <p:nvSpPr>
          <p:cNvPr id="3" name="Platshållare för innehåll 2">
            <a:extLst>
              <a:ext uri="{FF2B5EF4-FFF2-40B4-BE49-F238E27FC236}">
                <a16:creationId xmlns:a16="http://schemas.microsoft.com/office/drawing/2014/main" id="{54E6FAC4-2718-4DAC-9711-2F26A6C627B5}"/>
              </a:ext>
            </a:extLst>
          </p:cNvPr>
          <p:cNvSpPr>
            <a:spLocks noGrp="1"/>
          </p:cNvSpPr>
          <p:nvPr>
            <p:ph idx="1"/>
          </p:nvPr>
        </p:nvSpPr>
        <p:spPr/>
        <p:txBody>
          <a:bodyPr>
            <a:normAutofit/>
          </a:bodyPr>
          <a:lstStyle/>
          <a:p>
            <a:r>
              <a:rPr lang="sv-SE" dirty="0"/>
              <a:t>Uppgift till nästa tillfälle</a:t>
            </a:r>
          </a:p>
          <a:p>
            <a:r>
              <a:rPr lang="sv-SE" dirty="0"/>
              <a:t>Metoduppföljning FREDA farlighet</a:t>
            </a:r>
          </a:p>
          <a:p>
            <a:pPr lvl="1"/>
            <a:r>
              <a:rPr lang="sv-SE" dirty="0"/>
              <a:t>Datum</a:t>
            </a:r>
          </a:p>
          <a:p>
            <a:pPr lvl="1"/>
            <a:r>
              <a:rPr lang="sv-SE" dirty="0"/>
              <a:t>Tid</a:t>
            </a:r>
          </a:p>
          <a:p>
            <a:pPr lvl="1"/>
            <a:r>
              <a:rPr lang="sv-SE" dirty="0"/>
              <a:t>Plats</a:t>
            </a:r>
          </a:p>
        </p:txBody>
      </p:sp>
      <p:sp>
        <p:nvSpPr>
          <p:cNvPr id="4" name="Platshållare för bildnummer 3">
            <a:extLst>
              <a:ext uri="{FF2B5EF4-FFF2-40B4-BE49-F238E27FC236}">
                <a16:creationId xmlns:a16="http://schemas.microsoft.com/office/drawing/2014/main" id="{DA2C702E-CAC4-4DE3-82AA-3B430E387C11}"/>
              </a:ext>
            </a:extLst>
          </p:cNvPr>
          <p:cNvSpPr>
            <a:spLocks noGrp="1"/>
          </p:cNvSpPr>
          <p:nvPr>
            <p:ph type="sldNum" sz="quarter" idx="12"/>
          </p:nvPr>
        </p:nvSpPr>
        <p:spPr/>
        <p:txBody>
          <a:bodyPr/>
          <a:lstStyle/>
          <a:p>
            <a:fld id="{5F6EC3F8-2C07-4911-B3C5-4813CCCD6197}" type="slidenum">
              <a:rPr lang="sv-SE" smtClean="0"/>
              <a:t>47</a:t>
            </a:fld>
            <a:endParaRPr lang="sv-SE"/>
          </a:p>
        </p:txBody>
      </p:sp>
    </p:spTree>
    <p:extLst>
      <p:ext uri="{BB962C8B-B14F-4D97-AF65-F5344CB8AC3E}">
        <p14:creationId xmlns:p14="http://schemas.microsoft.com/office/powerpoint/2010/main" val="2153111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3671BFF-0C8C-4155-82B5-6E66A8AB0A55}"/>
              </a:ext>
            </a:extLst>
          </p:cNvPr>
          <p:cNvSpPr>
            <a:spLocks noGrp="1"/>
          </p:cNvSpPr>
          <p:nvPr>
            <p:ph type="title"/>
          </p:nvPr>
        </p:nvSpPr>
        <p:spPr>
          <a:xfrm>
            <a:off x="628650" y="376387"/>
            <a:ext cx="7886700" cy="1325563"/>
          </a:xfrm>
        </p:spPr>
        <p:txBody>
          <a:bodyPr/>
          <a:lstStyle/>
          <a:p>
            <a:r>
              <a:rPr lang="sv-SE" dirty="0"/>
              <a:t>Utredningen </a:t>
            </a:r>
            <a:r>
              <a:rPr lang="sv-SE" sz="4800" b="1" dirty="0">
                <a:ln w="22225">
                  <a:solidFill>
                    <a:schemeClr val="accent2"/>
                  </a:solidFill>
                  <a:prstDash val="solid"/>
                </a:ln>
                <a:solidFill>
                  <a:schemeClr val="accent2">
                    <a:lumMod val="40000"/>
                    <a:lumOff val="60000"/>
                  </a:schemeClr>
                </a:solidFill>
              </a:rPr>
              <a:t>Katarina</a:t>
            </a:r>
            <a:endParaRPr lang="sv-SE" dirty="0"/>
          </a:p>
        </p:txBody>
      </p:sp>
      <p:sp>
        <p:nvSpPr>
          <p:cNvPr id="5" name="Platshållare för innehåll 4">
            <a:extLst>
              <a:ext uri="{FF2B5EF4-FFF2-40B4-BE49-F238E27FC236}">
                <a16:creationId xmlns:a16="http://schemas.microsoft.com/office/drawing/2014/main" id="{DE1DC5B0-A07D-47F8-A18B-601D568F944C}"/>
              </a:ext>
            </a:extLst>
          </p:cNvPr>
          <p:cNvSpPr>
            <a:spLocks noGrp="1"/>
          </p:cNvSpPr>
          <p:nvPr>
            <p:ph idx="1"/>
          </p:nvPr>
        </p:nvSpPr>
        <p:spPr>
          <a:xfrm>
            <a:off x="628650" y="3160518"/>
            <a:ext cx="7886700" cy="3025775"/>
          </a:xfrm>
        </p:spPr>
        <p:txBody>
          <a:bodyPr>
            <a:normAutofit/>
          </a:bodyPr>
          <a:lstStyle/>
          <a:p>
            <a:pPr marL="0" indent="0">
              <a:buNone/>
            </a:pPr>
            <a:r>
              <a:rPr lang="sv-SE" dirty="0"/>
              <a:t>Läs igenom Katarina på nytt och ta fram era minnesanteckningar från när ni gjorde FREDA Beskrivning på fallet Katarina.</a:t>
            </a:r>
          </a:p>
          <a:p>
            <a:pPr marL="0" indent="0">
              <a:buNone/>
            </a:pPr>
            <a:r>
              <a:rPr lang="sv-SE" dirty="0"/>
              <a:t>Gör en riskbedömning utifrån ”utredningen”. </a:t>
            </a:r>
            <a:br>
              <a:rPr lang="sv-SE" dirty="0"/>
            </a:br>
            <a:r>
              <a:rPr lang="sv-SE" dirty="0"/>
              <a:t>Hur bedömer ni risken för fortsatt våld, ökat våld alternativt dödligt våld?</a:t>
            </a:r>
          </a:p>
        </p:txBody>
      </p:sp>
      <p:sp>
        <p:nvSpPr>
          <p:cNvPr id="2" name="Platshållare för bildnummer 1">
            <a:extLst>
              <a:ext uri="{FF2B5EF4-FFF2-40B4-BE49-F238E27FC236}">
                <a16:creationId xmlns:a16="http://schemas.microsoft.com/office/drawing/2014/main" id="{717433BA-7DBC-4947-8828-54A80311623B}"/>
              </a:ext>
            </a:extLst>
          </p:cNvPr>
          <p:cNvSpPr>
            <a:spLocks noGrp="1"/>
          </p:cNvSpPr>
          <p:nvPr>
            <p:ph type="sldNum" sz="quarter" idx="12"/>
          </p:nvPr>
        </p:nvSpPr>
        <p:spPr/>
        <p:txBody>
          <a:bodyPr/>
          <a:lstStyle/>
          <a:p>
            <a:fld id="{5F6EC3F8-2C07-4911-B3C5-4813CCCD6197}" type="slidenum">
              <a:rPr lang="sv-SE" smtClean="0"/>
              <a:t>5</a:t>
            </a:fld>
            <a:endParaRPr lang="sv-SE"/>
          </a:p>
        </p:txBody>
      </p:sp>
    </p:spTree>
    <p:extLst>
      <p:ext uri="{BB962C8B-B14F-4D97-AF65-F5344CB8AC3E}">
        <p14:creationId xmlns:p14="http://schemas.microsoft.com/office/powerpoint/2010/main" val="962959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388732-6E30-4177-AA76-E042D1A14B6E}"/>
              </a:ext>
            </a:extLst>
          </p:cNvPr>
          <p:cNvSpPr>
            <a:spLocks noGrp="1"/>
          </p:cNvSpPr>
          <p:nvPr>
            <p:ph type="title"/>
          </p:nvPr>
        </p:nvSpPr>
        <p:spPr>
          <a:xfrm>
            <a:off x="628650" y="365126"/>
            <a:ext cx="6850808" cy="1325563"/>
          </a:xfrm>
        </p:spPr>
        <p:txBody>
          <a:bodyPr/>
          <a:lstStyle/>
          <a:p>
            <a:r>
              <a:rPr lang="sv-SE" dirty="0"/>
              <a:t>Dödsfallsutredningar 2018-2021</a:t>
            </a:r>
          </a:p>
        </p:txBody>
      </p:sp>
      <p:sp>
        <p:nvSpPr>
          <p:cNvPr id="4" name="Platshållare för innehåll 3">
            <a:extLst>
              <a:ext uri="{FF2B5EF4-FFF2-40B4-BE49-F238E27FC236}">
                <a16:creationId xmlns:a16="http://schemas.microsoft.com/office/drawing/2014/main" id="{CA1AD3F8-7155-415C-9122-A666E7B8E6E8}"/>
              </a:ext>
            </a:extLst>
          </p:cNvPr>
          <p:cNvSpPr>
            <a:spLocks noGrp="1"/>
          </p:cNvSpPr>
          <p:nvPr>
            <p:ph idx="1"/>
          </p:nvPr>
        </p:nvSpPr>
        <p:spPr>
          <a:xfrm>
            <a:off x="628650" y="1825625"/>
            <a:ext cx="6686550" cy="4351338"/>
          </a:xfrm>
        </p:spPr>
        <p:txBody>
          <a:bodyPr>
            <a:normAutofit fontScale="85000" lnSpcReduction="10000"/>
          </a:bodyPr>
          <a:lstStyle/>
          <a:p>
            <a:pPr marL="0" indent="0">
              <a:buNone/>
            </a:pPr>
            <a:r>
              <a:rPr lang="sv-SE" dirty="0"/>
              <a:t>Under åren 2018–2020 dödades årligen 17–26 personer av en partner eller tidigare partner, varav 13–22 var kvinnor och 2–4 var män.</a:t>
            </a:r>
          </a:p>
          <a:p>
            <a:pPr marL="0" indent="0">
              <a:buNone/>
            </a:pPr>
            <a:r>
              <a:rPr lang="sv-SE" dirty="0"/>
              <a:t>Av de ärenden som har utretts inom Socialstyrelsens skade- och dödsfallsutredningsverksamhet 2018-2021 framgår att det inte är ovanligt att både gärningspersonerna och brottsoffren har haft omfattande kontakter med framförallt hälso- och sjukvården och socialtjänsten det senaste året före det aktuella brottet.</a:t>
            </a:r>
          </a:p>
        </p:txBody>
      </p:sp>
      <p:pic>
        <p:nvPicPr>
          <p:cNvPr id="1026" name="Picture 2">
            <a:extLst>
              <a:ext uri="{FF2B5EF4-FFF2-40B4-BE49-F238E27FC236}">
                <a16:creationId xmlns:a16="http://schemas.microsoft.com/office/drawing/2014/main" id="{CB91F20A-A352-4256-A980-3134D9FBB3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479458" y="346567"/>
            <a:ext cx="1413319" cy="1983313"/>
          </a:xfrm>
          <a:prstGeom prst="rect">
            <a:avLst/>
          </a:prstGeom>
          <a:noFill/>
          <a:extLst>
            <a:ext uri="{909E8E84-426E-40DD-AFC4-6F175D3DCCD1}">
              <a14:hiddenFill xmlns:a14="http://schemas.microsoft.com/office/drawing/2010/main">
                <a:solidFill>
                  <a:srgbClr val="FFFFFF"/>
                </a:solidFill>
              </a14:hiddenFill>
            </a:ext>
          </a:extLst>
        </p:spPr>
      </p:pic>
      <p:sp>
        <p:nvSpPr>
          <p:cNvPr id="2" name="Platshållare för bildnummer 1">
            <a:extLst>
              <a:ext uri="{FF2B5EF4-FFF2-40B4-BE49-F238E27FC236}">
                <a16:creationId xmlns:a16="http://schemas.microsoft.com/office/drawing/2014/main" id="{802BDFCB-30F5-48E2-801F-571FFA354AA6}"/>
              </a:ext>
            </a:extLst>
          </p:cNvPr>
          <p:cNvSpPr>
            <a:spLocks noGrp="1"/>
          </p:cNvSpPr>
          <p:nvPr>
            <p:ph type="sldNum" sz="quarter" idx="12"/>
          </p:nvPr>
        </p:nvSpPr>
        <p:spPr/>
        <p:txBody>
          <a:bodyPr/>
          <a:lstStyle/>
          <a:p>
            <a:fld id="{5F6EC3F8-2C07-4911-B3C5-4813CCCD6197}" type="slidenum">
              <a:rPr lang="sv-SE" smtClean="0"/>
              <a:t>6</a:t>
            </a:fld>
            <a:endParaRPr lang="sv-SE"/>
          </a:p>
        </p:txBody>
      </p:sp>
    </p:spTree>
    <p:extLst>
      <p:ext uri="{BB962C8B-B14F-4D97-AF65-F5344CB8AC3E}">
        <p14:creationId xmlns:p14="http://schemas.microsoft.com/office/powerpoint/2010/main" val="3085041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61BE4C3-A4E7-4892-8A7B-2DFCEDB1B7A1}"/>
              </a:ext>
            </a:extLst>
          </p:cNvPr>
          <p:cNvSpPr>
            <a:spLocks noGrp="1"/>
          </p:cNvSpPr>
          <p:nvPr>
            <p:ph type="title"/>
          </p:nvPr>
        </p:nvSpPr>
        <p:spPr/>
        <p:txBody>
          <a:bodyPr/>
          <a:lstStyle/>
          <a:p>
            <a:r>
              <a:rPr lang="sv-SE" dirty="0"/>
              <a:t>FREDA farlighet;</a:t>
            </a:r>
          </a:p>
        </p:txBody>
      </p:sp>
      <p:sp>
        <p:nvSpPr>
          <p:cNvPr id="5" name="Platshållare för innehåll 4">
            <a:extLst>
              <a:ext uri="{FF2B5EF4-FFF2-40B4-BE49-F238E27FC236}">
                <a16:creationId xmlns:a16="http://schemas.microsoft.com/office/drawing/2014/main" id="{39E0C970-1656-472C-BC54-F62CFBB1542F}"/>
              </a:ext>
            </a:extLst>
          </p:cNvPr>
          <p:cNvSpPr>
            <a:spLocks noGrp="1"/>
          </p:cNvSpPr>
          <p:nvPr>
            <p:ph idx="1"/>
          </p:nvPr>
        </p:nvSpPr>
        <p:spPr/>
        <p:txBody>
          <a:bodyPr>
            <a:normAutofit/>
          </a:bodyPr>
          <a:lstStyle/>
          <a:p>
            <a:r>
              <a:rPr lang="sv-SE" sz="2800" dirty="0"/>
              <a:t>Tar upp frågor som ska ge en bild av risken för ökat eller dödligt våld</a:t>
            </a:r>
          </a:p>
          <a:p>
            <a:r>
              <a:rPr lang="sv-SE" sz="2800" dirty="0"/>
              <a:t>ska ligga till grund för säkerhetsplanering</a:t>
            </a:r>
          </a:p>
          <a:p>
            <a:r>
              <a:rPr lang="sv-SE" sz="2800" dirty="0"/>
              <a:t>Är en del av en helhetsbedömning av risk och ska kompletteras med annan information och den våldsutsatta egna uppfattning om risk</a:t>
            </a:r>
          </a:p>
          <a:p>
            <a:pPr marL="0" indent="0">
              <a:buNone/>
            </a:pPr>
            <a:endParaRPr lang="sv-SE" sz="2800" dirty="0"/>
          </a:p>
          <a:p>
            <a:pPr marL="0" indent="0">
              <a:buNone/>
            </a:pPr>
            <a:r>
              <a:rPr lang="sv-SE" sz="2800" b="1" i="1" dirty="0"/>
              <a:t>Utgör en del </a:t>
            </a:r>
            <a:r>
              <a:rPr lang="sv-SE" sz="2800" dirty="0"/>
              <a:t>av utredningens bedömning av behovet av skydd och stöd</a:t>
            </a:r>
          </a:p>
          <a:p>
            <a:endParaRPr lang="sv-SE" dirty="0"/>
          </a:p>
        </p:txBody>
      </p:sp>
      <p:sp>
        <p:nvSpPr>
          <p:cNvPr id="2" name="Platshållare för bildnummer 1">
            <a:extLst>
              <a:ext uri="{FF2B5EF4-FFF2-40B4-BE49-F238E27FC236}">
                <a16:creationId xmlns:a16="http://schemas.microsoft.com/office/drawing/2014/main" id="{CD630C03-FBB4-41F9-8279-C0BD2DE0551F}"/>
              </a:ext>
            </a:extLst>
          </p:cNvPr>
          <p:cNvSpPr>
            <a:spLocks noGrp="1"/>
          </p:cNvSpPr>
          <p:nvPr>
            <p:ph type="sldNum" sz="quarter" idx="12"/>
          </p:nvPr>
        </p:nvSpPr>
        <p:spPr/>
        <p:txBody>
          <a:bodyPr/>
          <a:lstStyle/>
          <a:p>
            <a:fld id="{5F6EC3F8-2C07-4911-B3C5-4813CCCD6197}" type="slidenum">
              <a:rPr lang="sv-SE" smtClean="0"/>
              <a:t>7</a:t>
            </a:fld>
            <a:endParaRPr lang="sv-SE"/>
          </a:p>
        </p:txBody>
      </p:sp>
    </p:spTree>
    <p:extLst>
      <p:ext uri="{BB962C8B-B14F-4D97-AF65-F5344CB8AC3E}">
        <p14:creationId xmlns:p14="http://schemas.microsoft.com/office/powerpoint/2010/main" val="1127146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802B33-8D08-4065-BB14-0BB305A91019}"/>
              </a:ext>
            </a:extLst>
          </p:cNvPr>
          <p:cNvSpPr>
            <a:spLocks noGrp="1"/>
          </p:cNvSpPr>
          <p:nvPr>
            <p:ph type="title"/>
          </p:nvPr>
        </p:nvSpPr>
        <p:spPr>
          <a:xfrm>
            <a:off x="628650" y="365127"/>
            <a:ext cx="7886700" cy="972786"/>
          </a:xfrm>
        </p:spPr>
        <p:txBody>
          <a:bodyPr/>
          <a:lstStyle/>
          <a:p>
            <a:r>
              <a:rPr lang="sv-SE" dirty="0"/>
              <a:t>FREDA farlighet	</a:t>
            </a:r>
          </a:p>
        </p:txBody>
      </p:sp>
      <p:sp>
        <p:nvSpPr>
          <p:cNvPr id="3" name="Platshållare för innehåll 2">
            <a:extLst>
              <a:ext uri="{FF2B5EF4-FFF2-40B4-BE49-F238E27FC236}">
                <a16:creationId xmlns:a16="http://schemas.microsoft.com/office/drawing/2014/main" id="{FD50A311-A97F-4000-B1C6-F3CCCA99ABAC}"/>
              </a:ext>
            </a:extLst>
          </p:cNvPr>
          <p:cNvSpPr>
            <a:spLocks noGrp="1"/>
          </p:cNvSpPr>
          <p:nvPr>
            <p:ph idx="1"/>
          </p:nvPr>
        </p:nvSpPr>
        <p:spPr>
          <a:xfrm>
            <a:off x="628650" y="1511166"/>
            <a:ext cx="7886700" cy="4665797"/>
          </a:xfrm>
        </p:spPr>
        <p:txBody>
          <a:bodyPr>
            <a:normAutofit/>
          </a:bodyPr>
          <a:lstStyle/>
          <a:p>
            <a:pPr marL="0" indent="0">
              <a:buNone/>
            </a:pPr>
            <a:r>
              <a:rPr lang="sv-SE" dirty="0"/>
              <a:t>Målgrupp: våldsutsatta personer</a:t>
            </a:r>
          </a:p>
          <a:p>
            <a:r>
              <a:rPr lang="sv-SE" dirty="0"/>
              <a:t>Görs i ett samtal med den våldsutsatta </a:t>
            </a:r>
          </a:p>
          <a:p>
            <a:r>
              <a:rPr lang="sv-SE" dirty="0"/>
              <a:t>Frågor för att ge en bild av ökat eller </a:t>
            </a:r>
            <a:br>
              <a:rPr lang="sv-SE" dirty="0"/>
            </a:br>
            <a:r>
              <a:rPr lang="sv-SE" dirty="0"/>
              <a:t>dödligt våld</a:t>
            </a:r>
          </a:p>
          <a:p>
            <a:r>
              <a:rPr lang="sv-SE" dirty="0"/>
              <a:t>Ligger till grund för en säkerhetsplanering med den våldsutsatta </a:t>
            </a:r>
          </a:p>
          <a:p>
            <a:r>
              <a:rPr lang="sv-SE" dirty="0"/>
              <a:t>En del av en helhetsbedömning</a:t>
            </a:r>
          </a:p>
          <a:p>
            <a:pPr lvl="1"/>
            <a:r>
              <a:rPr lang="sv-SE" i="1" dirty="0"/>
              <a:t>Ska kompletteras med annan information och den utsattas egna uppfattning om risken</a:t>
            </a:r>
          </a:p>
        </p:txBody>
      </p:sp>
      <p:sp>
        <p:nvSpPr>
          <p:cNvPr id="4" name="Platshållare för bildnummer 3">
            <a:extLst>
              <a:ext uri="{FF2B5EF4-FFF2-40B4-BE49-F238E27FC236}">
                <a16:creationId xmlns:a16="http://schemas.microsoft.com/office/drawing/2014/main" id="{032C662B-404E-4353-9F0E-4E210ED453D6}"/>
              </a:ext>
            </a:extLst>
          </p:cNvPr>
          <p:cNvSpPr>
            <a:spLocks noGrp="1"/>
          </p:cNvSpPr>
          <p:nvPr>
            <p:ph type="sldNum" sz="quarter" idx="12"/>
          </p:nvPr>
        </p:nvSpPr>
        <p:spPr/>
        <p:txBody>
          <a:bodyPr/>
          <a:lstStyle/>
          <a:p>
            <a:fld id="{5F6EC3F8-2C07-4911-B3C5-4813CCCD6197}" type="slidenum">
              <a:rPr lang="sv-SE" smtClean="0"/>
              <a:t>8</a:t>
            </a:fld>
            <a:endParaRPr lang="sv-SE"/>
          </a:p>
        </p:txBody>
      </p:sp>
    </p:spTree>
    <p:extLst>
      <p:ext uri="{BB962C8B-B14F-4D97-AF65-F5344CB8AC3E}">
        <p14:creationId xmlns:p14="http://schemas.microsoft.com/office/powerpoint/2010/main" val="3694718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63569B-1992-431F-AD6C-C58D9E036F16}"/>
              </a:ext>
            </a:extLst>
          </p:cNvPr>
          <p:cNvSpPr>
            <a:spLocks noGrp="1"/>
          </p:cNvSpPr>
          <p:nvPr>
            <p:ph type="title"/>
          </p:nvPr>
        </p:nvSpPr>
        <p:spPr/>
        <p:txBody>
          <a:bodyPr/>
          <a:lstStyle/>
          <a:p>
            <a:r>
              <a:rPr lang="sv-SE" dirty="0"/>
              <a:t>Innehåll</a:t>
            </a:r>
          </a:p>
        </p:txBody>
      </p:sp>
      <p:sp>
        <p:nvSpPr>
          <p:cNvPr id="3" name="Platshållare för innehåll 2">
            <a:extLst>
              <a:ext uri="{FF2B5EF4-FFF2-40B4-BE49-F238E27FC236}">
                <a16:creationId xmlns:a16="http://schemas.microsoft.com/office/drawing/2014/main" id="{55F9E7B8-C383-4033-9A7E-B265D32D16E0}"/>
              </a:ext>
            </a:extLst>
          </p:cNvPr>
          <p:cNvSpPr>
            <a:spLocks noGrp="1"/>
          </p:cNvSpPr>
          <p:nvPr>
            <p:ph idx="1"/>
          </p:nvPr>
        </p:nvSpPr>
        <p:spPr/>
        <p:txBody>
          <a:bodyPr>
            <a:normAutofit lnSpcReduction="10000"/>
          </a:bodyPr>
          <a:lstStyle/>
          <a:p>
            <a:pPr marL="0" indent="0">
              <a:buNone/>
            </a:pPr>
            <a:r>
              <a:rPr lang="sv-SE" dirty="0"/>
              <a:t>20 frågor </a:t>
            </a:r>
          </a:p>
          <a:p>
            <a:pPr lvl="1"/>
            <a:r>
              <a:rPr lang="sv-SE" dirty="0"/>
              <a:t>19 frågor om riskfaktorer</a:t>
            </a:r>
          </a:p>
          <a:p>
            <a:pPr lvl="1"/>
            <a:r>
              <a:rPr lang="sv-SE" dirty="0"/>
              <a:t>1 fråga om klienten någon gång funderat på att ta sitt liv</a:t>
            </a:r>
          </a:p>
          <a:p>
            <a:pPr marL="0" indent="0">
              <a:buNone/>
            </a:pPr>
            <a:r>
              <a:rPr lang="sv-SE" dirty="0"/>
              <a:t>Frågor om andra riskfaktorer än de i </a:t>
            </a:r>
            <a:br>
              <a:rPr lang="sv-SE" dirty="0"/>
            </a:br>
            <a:r>
              <a:rPr lang="sv-SE" dirty="0"/>
              <a:t>FREDA beskrivning och livförhållande än våld</a:t>
            </a:r>
          </a:p>
          <a:p>
            <a:pPr lvl="1"/>
            <a:r>
              <a:rPr lang="sv-SE" dirty="0"/>
              <a:t>Relationen</a:t>
            </a:r>
          </a:p>
          <a:p>
            <a:pPr lvl="1"/>
            <a:r>
              <a:rPr lang="sv-SE" dirty="0"/>
              <a:t>Arbetsförhållande</a:t>
            </a:r>
          </a:p>
          <a:p>
            <a:pPr lvl="1"/>
            <a:r>
              <a:rPr lang="sv-SE" dirty="0"/>
              <a:t>Missbruk</a:t>
            </a:r>
          </a:p>
          <a:p>
            <a:pPr lvl="1"/>
            <a:r>
              <a:rPr lang="sv-SE" dirty="0"/>
              <a:t>Svartsjuka</a:t>
            </a:r>
          </a:p>
          <a:p>
            <a:endParaRPr lang="sv-SE" dirty="0"/>
          </a:p>
        </p:txBody>
      </p:sp>
      <p:sp>
        <p:nvSpPr>
          <p:cNvPr id="4" name="Platshållare för bildnummer 3">
            <a:extLst>
              <a:ext uri="{FF2B5EF4-FFF2-40B4-BE49-F238E27FC236}">
                <a16:creationId xmlns:a16="http://schemas.microsoft.com/office/drawing/2014/main" id="{3FDAC193-278D-4C57-94F8-B273AD3BE8D8}"/>
              </a:ext>
            </a:extLst>
          </p:cNvPr>
          <p:cNvSpPr>
            <a:spLocks noGrp="1"/>
          </p:cNvSpPr>
          <p:nvPr>
            <p:ph type="sldNum" sz="quarter" idx="12"/>
          </p:nvPr>
        </p:nvSpPr>
        <p:spPr/>
        <p:txBody>
          <a:bodyPr/>
          <a:lstStyle/>
          <a:p>
            <a:fld id="{5F6EC3F8-2C07-4911-B3C5-4813CCCD6197}" type="slidenum">
              <a:rPr lang="sv-SE" smtClean="0"/>
              <a:t>9</a:t>
            </a:fld>
            <a:endParaRPr lang="sv-SE"/>
          </a:p>
        </p:txBody>
      </p:sp>
    </p:spTree>
    <p:extLst>
      <p:ext uri="{BB962C8B-B14F-4D97-AF65-F5344CB8AC3E}">
        <p14:creationId xmlns:p14="http://schemas.microsoft.com/office/powerpoint/2010/main" val="336244879"/>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1832</TotalTime>
  <Words>4761</Words>
  <Application>Microsoft Office PowerPoint</Application>
  <PresentationFormat>Bildspel på skärmen (4:3)</PresentationFormat>
  <Paragraphs>545</Paragraphs>
  <Slides>47</Slides>
  <Notes>47</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47</vt:i4>
      </vt:variant>
    </vt:vector>
  </HeadingPairs>
  <TitlesOfParts>
    <vt:vector size="52" baseType="lpstr">
      <vt:lpstr>Arial</vt:lpstr>
      <vt:lpstr>Bradley Hand ITC</vt:lpstr>
      <vt:lpstr>Calibri</vt:lpstr>
      <vt:lpstr>Calibri Light</vt:lpstr>
      <vt:lpstr>Office-tema</vt:lpstr>
      <vt:lpstr>FREDA Farlighet</vt:lpstr>
      <vt:lpstr>PowerPoint-presentation</vt:lpstr>
      <vt:lpstr>4 och 5 kap. Utredning av våldsutsatta vuxna och barn i vissa situationer</vt:lpstr>
      <vt:lpstr>Andra aktörer som kan bedöma risk for fortsatt våld </vt:lpstr>
      <vt:lpstr>Utredningen Katarina</vt:lpstr>
      <vt:lpstr>Dödsfallsutredningar 2018-2021</vt:lpstr>
      <vt:lpstr>FREDA farlighet;</vt:lpstr>
      <vt:lpstr>FREDA farlighet </vt:lpstr>
      <vt:lpstr>Innehåll</vt:lpstr>
      <vt:lpstr>PowerPoint-presentation</vt:lpstr>
      <vt:lpstr>PowerPoint-presentation</vt:lpstr>
      <vt:lpstr>PowerPoint-presentation</vt:lpstr>
      <vt:lpstr>PowerPoint-presentation</vt:lpstr>
      <vt:lpstr>PowerPoint-presentation</vt:lpstr>
      <vt:lpstr>PowerPoint-presentation</vt:lpstr>
      <vt:lpstr>Fyra farlighetsnivåer</vt:lpstr>
      <vt:lpstr>Utredningen Katarina</vt:lpstr>
      <vt:lpstr>Ett exempel på svar utifrån Katarina</vt:lpstr>
      <vt:lpstr>PowerPoint-presentation</vt:lpstr>
      <vt:lpstr>PowerPoint-presentation</vt:lpstr>
      <vt:lpstr>Skillnad mellan utan/med FREDA Farlighet</vt:lpstr>
      <vt:lpstr>Säkerhetsplanering i samband med användandet av FREDA</vt:lpstr>
      <vt:lpstr>Rekommendationer för säkerhetsplanering efter FREDA-farlighet</vt:lpstr>
      <vt:lpstr>Rekommendationer för säkerhetsplanering efter FREDA-farlighet</vt:lpstr>
      <vt:lpstr>Rekommendationer för säkerhetsplanering efter FREDA-farlighet</vt:lpstr>
      <vt:lpstr>Rekommendationer för säkerhetsplanering efter FREDA-farlighet</vt:lpstr>
      <vt:lpstr>Punkter att ta upp med den våldsutsatta kring säkerhetsplanering a)</vt:lpstr>
      <vt:lpstr>Punkter att ta upp med den våldsutsatta kring säkerhetsplanering b)</vt:lpstr>
      <vt:lpstr>Punkter att ta upp med den våldsutsatta kring säkerhetsplanering c)</vt:lpstr>
      <vt:lpstr>Säkerhetsplanering Katarina</vt:lpstr>
      <vt:lpstr>Uppföljning Säkerhetsplanering</vt:lpstr>
      <vt:lpstr>Kontinuerlig bedömning av risk </vt:lpstr>
      <vt:lpstr>Andra faktorer som påverkar </vt:lpstr>
      <vt:lpstr>Väg in riskfaktorer i bedömningen – hos den som utövar våld</vt:lpstr>
      <vt:lpstr>Fler faktorer att väga in i bedömningen</vt:lpstr>
      <vt:lpstr>Riskbedömning – en färskvara!</vt:lpstr>
      <vt:lpstr>PowerPoint-presentation</vt:lpstr>
      <vt:lpstr>Om den utsatta har barn</vt:lpstr>
      <vt:lpstr>Om den professionellas bedömning inte stämmer med klientens – vad göra? </vt:lpstr>
      <vt:lpstr>Inför en sammanfattande riskbedömning/säkerhetsplanering</vt:lpstr>
      <vt:lpstr>Sammanfattande riskbedömning</vt:lpstr>
      <vt:lpstr>Katarina</vt:lpstr>
      <vt:lpstr>Utredning - Katarina</vt:lpstr>
      <vt:lpstr>Sammanfattning</vt:lpstr>
      <vt:lpstr>Dokumentera…</vt:lpstr>
      <vt:lpstr>Dokumentation</vt:lpstr>
      <vt:lpstr>Nästa tillfälle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Kerstin Kristensen</dc:creator>
  <cp:lastModifiedBy>Elisabet Sandberg</cp:lastModifiedBy>
  <cp:revision>207</cp:revision>
  <cp:lastPrinted>2018-09-11T18:14:33Z</cp:lastPrinted>
  <dcterms:created xsi:type="dcterms:W3CDTF">2016-10-31T05:59:34Z</dcterms:created>
  <dcterms:modified xsi:type="dcterms:W3CDTF">2023-10-17T14:00:04Z</dcterms:modified>
</cp:coreProperties>
</file>