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0" r:id="rId1"/>
    <p:sldMasterId id="2147483666" r:id="rId2"/>
    <p:sldMasterId id="2147483678" r:id="rId3"/>
  </p:sldMasterIdLst>
  <p:notesMasterIdLst>
    <p:notesMasterId r:id="rId42"/>
  </p:notesMasterIdLst>
  <p:sldIdLst>
    <p:sldId id="259" r:id="rId4"/>
    <p:sldId id="266" r:id="rId5"/>
    <p:sldId id="260" r:id="rId6"/>
    <p:sldId id="261" r:id="rId7"/>
    <p:sldId id="264"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Lst>
  <p:sldSz cx="12192000" cy="6858000"/>
  <p:notesSz cx="6858000" cy="9144000"/>
  <p:embeddedFontLst>
    <p:embeddedFont>
      <p:font typeface="Work Sans" pitchFamily="2" charset="77"/>
      <p:regular r:id="rId43"/>
      <p:italic r:id="rId44"/>
    </p:embeddedFont>
    <p:embeddedFont>
      <p:font typeface="Work Sans Medium" pitchFamily="2" charset="77"/>
      <p:regular r:id="rId45"/>
      <p:italic r:id="rId46"/>
    </p:embeddedFont>
    <p:embeddedFont>
      <p:font typeface="Work Sans SemiBold" pitchFamily="2" charset="77"/>
      <p:regular r:id="rId47"/>
      <p:bold r:id="rId48"/>
      <p:italic r:id="rId49"/>
      <p:boldItalic r:id="rId50"/>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344" userDrawn="1">
          <p15:clr>
            <a:srgbClr val="A4A3A4"/>
          </p15:clr>
        </p15:guide>
        <p15:guide id="4" pos="597" userDrawn="1">
          <p15:clr>
            <a:srgbClr val="A4A3A4"/>
          </p15:clr>
        </p15:guide>
        <p15:guide id="5" pos="3273" userDrawn="1">
          <p15:clr>
            <a:srgbClr val="A4A3A4"/>
          </p15:clr>
        </p15:guide>
        <p15:guide id="6" pos="3500" userDrawn="1">
          <p15:clr>
            <a:srgbClr val="A4A3A4"/>
          </p15:clr>
        </p15:guide>
        <p15:guide id="7" pos="6153" userDrawn="1">
          <p15:clr>
            <a:srgbClr val="A4A3A4"/>
          </p15:clr>
        </p15:guide>
        <p15:guide id="8" orient="horz" pos="1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p:restoredTop sz="96190"/>
  </p:normalViewPr>
  <p:slideViewPr>
    <p:cSldViewPr snapToGrid="0" showGuides="1">
      <p:cViewPr varScale="1">
        <p:scale>
          <a:sx n="119" d="100"/>
          <a:sy n="119" d="100"/>
        </p:scale>
        <p:origin x="1032" y="176"/>
      </p:cViewPr>
      <p:guideLst>
        <p:guide orient="horz" pos="2160"/>
        <p:guide pos="3840"/>
        <p:guide orient="horz" pos="1344"/>
        <p:guide pos="597"/>
        <p:guide pos="3273"/>
        <p:guide pos="3500"/>
        <p:guide pos="6153"/>
        <p:guide orient="horz" pos="102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8T06:48:41.367"/>
    </inkml:context>
    <inkml:brush xml:id="br0">
      <inkml:brushProperty name="width" value="0.05" units="cm"/>
      <inkml:brushProperty name="height" value="0.05" units="cm"/>
    </inkml:brush>
  </inkml:definitions>
  <inkml:trace contextRef="#ctx0" brushRef="#br0">416 1 24575,'-8'37'0,"-5"16"0,-6 24 0,-3 7 0,3-3 0,-2 3 0,2 4 0,1 0 0,4-9 0,5-15 0,3-17 0,1-2 0,-2 1 0,0 1 0,-2 1 0,1-3 0,1-6 0,1-5 0,1-1 0,-1 1 0,1-3 0,-1-1 0,2-7 0,1-7 0,1-5 0,2-5 0,-1 0 0,0 1 0,-1 5 0,-1 2 0,1 2 0,0 0 0,0-1 0,0-2 0,0-4 0,1-4 0,0-1 0,1 0 0,-1 3 0,0 5 0,-2 9 0,-1 6 0,-1 0 0,0-6 0,3-10 0,1-11 0,0-3 0,-1-6 0,-5-6 0,-4-5 0,-4-5 0,-3-2 0,1 0 0,2 0 0,3 1 0,3 4 0,1 4 0,2 2 0,1 6 0,6 10 0,9 9 0,4 10 0,5 3 0,-2-4 0,-5-3 0,-3-6 0,-4-2 0,-1-2 0,-1 1 0,0-1 0,-2-2 0,1 0 0,0 0 0,0 1 0,0 2 0,0 0 0,0 1 0,0-1 0,-1 0 0,0 0 0,0-1 0,0 0 0,0-1 0,0 1 0,0 1 0,0 2 0,0 1 0,0-1 0,1-2 0,-1-1 0,0-1 0,-1 0 0,2 0 0,-2 1 0,2 0 0,-1-1 0,0 0 0,0-4 0,7-11 0,3-9 0,4-4 0,0 2 0,-4 6 0,3-2 0,1-5 0,2-3 0,0 0 0,-4 5 0,0 3 0,-4 4 0,1 0 0,-3 1 0,-1 4 0,0 2 0,-1 2 0,-1 3 0,-1 0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8T06:48:41.368"/>
    </inkml:context>
    <inkml:brush xml:id="br0">
      <inkml:brushProperty name="width" value="0.05" units="cm"/>
      <inkml:brushProperty name="height" value="0.05" units="cm"/>
    </inkml:brush>
  </inkml:definitions>
  <inkml:trace contextRef="#ctx0" brushRef="#br0">1 831 24575,'46'-1'0,"24"0"0,-22 2 0,5-1 0,11 1 0,2-1 0,0 0 0,1 0 0,0 0 0,-1-1 0,-3 1 0,0-1 0,-5 1 0,0 1 0,0 0 0,1 1 0,2-1 0,1 1 0,0 0 0,1 0 0,2 0 0,0 0 0,-4-1 0,-1 0 0,-3-1 0,0 1 0,-4-1 0,-1 0 0,-3 0 0,2 0 0,4 0 0,0 0 0,1 0 0,-1 0 0,4 0 0,-1 0 0,-1 0 0,-2 0 0,-3-1 0,-1 0 0,45-4 0,-2-6 0,-1-8 0,2-3 0,-2-1 0,-9 1 0,-11 5 0,-12 3 0,-4-1 0,0-1 0,2-2 0,1-4 0,-4 1 0,-6 0 0,-1-1 0,-2 0 0,2 2 0,1 1 0,-4 2 0,-3 2 0,-2-3 0,0-3 0,1 2 0,-1 1 0,-3 4 0,-7 3 0,0 0 0,-2 1 0,3 1 0,5-2 0,2-2 0,-2 0 0,-3-1 0,-8 3 0,-2 2 0,0 0 0,0 0 0,3-1 0,0-2 0,-2 0 0,-2 0 0,-4 2 0,0-2 0,-1 0 0,1 0 0,1-1 0,0 1 0,0 0 0,-1 1 0,2-2 0,0 1 0,-1 0 0,-5 2 0,-3 2 0,-1 0 0,1-1 0,0 1 0,-1-1 0,-1 2 0,-3 1 0,-1 1 0,-1 1 0,-1 1 0,1 0 0,-1 0 0,-2 1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8T06:48:41.369"/>
    </inkml:context>
    <inkml:brush xml:id="br0">
      <inkml:brushProperty name="width" value="0.05" units="cm"/>
      <inkml:brushProperty name="height" value="0.05" units="cm"/>
    </inkml:brush>
  </inkml:definitions>
  <inkml:trace contextRef="#ctx0" brushRef="#br0">6232 656 24575,'-60'2'0,"-3"-1"0,-21 0 0,-11-3 0,41 1 0,-3-1 0,-11 1 0,-5-1 0,-14 1 0,-5 0 0,20 0 0,-2 0 0,-2-1-397,-12 0 1,-3 0-1,-1-1 397,-4 0 0,-1-1 0,0 0 0,-2-1 0,0-1 0,1 0 0,7 0 0,1-1 0,3 1-83,10 0 1,1-1 0,3 1 82,-23-2 0,4 2 0,12 1 0,2 1 0,5 1 0,1 1 0,2 1 0,1-1 0,6 1 0,1-1 587,-3-1 0,-1 0-587,5 1 0,0-1 131,1 0 1,0 0-132,-2-1 0,2 1 0,5 0 0,1 0 0,0-1 0,-1-1 0,3 0 0,1-1 0,0 1 0,2-2 0,-39-6 0,-4-1 0,3-1 0,-2 1 0,-4 0 0,44 8 0,0 0 0,-3-1 0,-2 0 0,-5-1 0,-1 0 0,-2-1 0,0 0 0,3-1 0,2 1 0,7 0 0,4 1 0,-25-4 0,22 3 0,9 2 0,1 0 0,-1 0 0,-6-2 0,-4 1 0,-4 0 0,0 1 0,-4-2 0,-7-1 0,-2-1 0,2 0 0,17 4 0,19 2 0,12 1 0,5 2 0,0-1 0,-4-1 0,-3-1 0,1 0 0,-1 0 0,4 1 0,2-1 0,3 0 0,2 1 0,2 0 0,1 0 0,2 0 0,3 1 0,-2-2 0,-1-1 0,-2-1 0,0 0 0,1 0 0,2 3 0,0 0 0,1-1 0,0 1 0,-2-2 0,0-1 0,0 0 0,-2-3 0,-3-2 0,-1 0 0,1 2 0,2 4 0,5 3 0,2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67863-098D-7443-8C24-5FBC4AB783A3}" type="datetimeFigureOut">
              <a:t>2024-05-03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31592-3C66-914C-8F2B-350F777116DA}" type="slidenum">
              <a:t>‹#›</a:t>
            </a:fld>
            <a:endParaRPr lang="en-GB"/>
          </a:p>
        </p:txBody>
      </p:sp>
    </p:spTree>
    <p:extLst>
      <p:ext uri="{BB962C8B-B14F-4D97-AF65-F5344CB8AC3E}">
        <p14:creationId xmlns:p14="http://schemas.microsoft.com/office/powerpoint/2010/main" val="356771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t>1</a:t>
            </a:fld>
            <a:endParaRPr lang="en-GB"/>
          </a:p>
        </p:txBody>
      </p:sp>
    </p:spTree>
    <p:extLst>
      <p:ext uri="{BB962C8B-B14F-4D97-AF65-F5344CB8AC3E}">
        <p14:creationId xmlns:p14="http://schemas.microsoft.com/office/powerpoint/2010/main" val="412426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t>3</a:t>
            </a:fld>
            <a:endParaRPr lang="en-GB"/>
          </a:p>
        </p:txBody>
      </p:sp>
    </p:spTree>
    <p:extLst>
      <p:ext uri="{BB962C8B-B14F-4D97-AF65-F5344CB8AC3E}">
        <p14:creationId xmlns:p14="http://schemas.microsoft.com/office/powerpoint/2010/main" val="376423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t>4</a:t>
            </a:fld>
            <a:endParaRPr lang="en-GB"/>
          </a:p>
        </p:txBody>
      </p:sp>
    </p:spTree>
    <p:extLst>
      <p:ext uri="{BB962C8B-B14F-4D97-AF65-F5344CB8AC3E}">
        <p14:creationId xmlns:p14="http://schemas.microsoft.com/office/powerpoint/2010/main" val="233657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rPr lang="sv-SE"/>
              <a:t>25</a:t>
            </a:fld>
            <a:endParaRPr lang="sv-SE"/>
          </a:p>
        </p:txBody>
      </p:sp>
    </p:spTree>
    <p:extLst>
      <p:ext uri="{BB962C8B-B14F-4D97-AF65-F5344CB8AC3E}">
        <p14:creationId xmlns:p14="http://schemas.microsoft.com/office/powerpoint/2010/main" val="51828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rPr lang="sv-SE"/>
              <a:t>26</a:t>
            </a:fld>
            <a:endParaRPr lang="sv-SE"/>
          </a:p>
        </p:txBody>
      </p:sp>
    </p:spTree>
    <p:extLst>
      <p:ext uri="{BB962C8B-B14F-4D97-AF65-F5344CB8AC3E}">
        <p14:creationId xmlns:p14="http://schemas.microsoft.com/office/powerpoint/2010/main" val="109521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rPr lang="sv-SE"/>
              <a:t>27</a:t>
            </a:fld>
            <a:endParaRPr lang="sv-SE"/>
          </a:p>
        </p:txBody>
      </p:sp>
    </p:spTree>
    <p:extLst>
      <p:ext uri="{BB962C8B-B14F-4D97-AF65-F5344CB8AC3E}">
        <p14:creationId xmlns:p14="http://schemas.microsoft.com/office/powerpoint/2010/main" val="388618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rPr lang="sv-SE"/>
              <a:t>38</a:t>
            </a:fld>
            <a:endParaRPr lang="sv-SE"/>
          </a:p>
        </p:txBody>
      </p:sp>
    </p:spTree>
    <p:extLst>
      <p:ext uri="{BB962C8B-B14F-4D97-AF65-F5344CB8AC3E}">
        <p14:creationId xmlns:p14="http://schemas.microsoft.com/office/powerpoint/2010/main" val="2387898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2" name="Bildobjekt 1">
            <a:extLst>
              <a:ext uri="{FF2B5EF4-FFF2-40B4-BE49-F238E27FC236}">
                <a16:creationId xmlns:a16="http://schemas.microsoft.com/office/drawing/2014/main" id="{381138EE-6B2D-A9A1-ABEF-582C8A861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23459167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GB" noProof="0"/>
              <a:t>Klicka på ikonen för att lägga till en bild</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292568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21572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w to use this template">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DAE2EB3-3900-9D59-7771-9C3EC97350B2}"/>
              </a:ext>
            </a:extLst>
          </p:cNvPr>
          <p:cNvSpPr txBox="1"/>
          <p:nvPr userDrawn="1"/>
        </p:nvSpPr>
        <p:spPr>
          <a:xfrm>
            <a:off x="957359" y="821623"/>
            <a:ext cx="7970120" cy="584775"/>
          </a:xfrm>
          <a:prstGeom prst="rect">
            <a:avLst/>
          </a:prstGeom>
          <a:noFill/>
        </p:spPr>
        <p:txBody>
          <a:bodyPr wrap="square" rtlCol="0">
            <a:spAutoFit/>
          </a:bodyPr>
          <a:lstStyle/>
          <a:p>
            <a:r>
              <a:rPr lang="en-GB" sz="3200">
                <a:latin typeface="Work Sans" pitchFamily="2" charset="77"/>
              </a:rPr>
              <a:t>How to use this template</a:t>
            </a:r>
          </a:p>
        </p:txBody>
      </p:sp>
      <p:pic>
        <p:nvPicPr>
          <p:cNvPr id="3" name="Picture 4" descr="Microsoft PowerPoint 365 Overview and Supported File Types">
            <a:extLst>
              <a:ext uri="{FF2B5EF4-FFF2-40B4-BE49-F238E27FC236}">
                <a16:creationId xmlns:a16="http://schemas.microsoft.com/office/drawing/2014/main" id="{2A0C3141-5775-A794-13A3-09C9ACA8A270}"/>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679036" y="2183739"/>
            <a:ext cx="208587" cy="334335"/>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F2C6A65D-493B-21AD-37E4-9579FDCB39A7}"/>
              </a:ext>
            </a:extLst>
          </p:cNvPr>
          <p:cNvSpPr txBox="1"/>
          <p:nvPr userDrawn="1"/>
        </p:nvSpPr>
        <p:spPr>
          <a:xfrm>
            <a:off x="947738" y="2141961"/>
            <a:ext cx="1866068" cy="2046714"/>
          </a:xfrm>
          <a:prstGeom prst="rect">
            <a:avLst/>
          </a:prstGeom>
          <a:noFill/>
        </p:spPr>
        <p:txBody>
          <a:bodyPr wrap="square" rtlCol="0">
            <a:spAutoFit/>
          </a:bodyPr>
          <a:lstStyle/>
          <a:p>
            <a:r>
              <a:rPr lang="en-GB" sz="1200" dirty="0">
                <a:latin typeface="Work Sans" pitchFamily="2" charset="77"/>
              </a:rPr>
              <a:t>Slide templates</a:t>
            </a:r>
          </a:p>
          <a:p>
            <a:pPr>
              <a:spcBef>
                <a:spcPts val="600"/>
              </a:spcBef>
            </a:pPr>
            <a:r>
              <a:rPr lang="en-GB" sz="900" dirty="0">
                <a:latin typeface="Work Sans" pitchFamily="2" charset="77"/>
              </a:rPr>
              <a:t>Click on NEW slide to see the templates various temple slide. Choose one to suit your content. </a:t>
            </a:r>
          </a:p>
          <a:p>
            <a:pPr>
              <a:spcBef>
                <a:spcPts val="600"/>
              </a:spcBef>
            </a:pPr>
            <a:r>
              <a:rPr lang="en-GB" sz="900" dirty="0">
                <a:latin typeface="Work Sans" pitchFamily="2" charset="77"/>
              </a:rPr>
              <a:t>There are three template themes:</a:t>
            </a:r>
          </a:p>
          <a:p>
            <a:pPr>
              <a:spcBef>
                <a:spcPts val="600"/>
              </a:spcBef>
            </a:pPr>
            <a:r>
              <a:rPr lang="en-GB" sz="900" dirty="0">
                <a:latin typeface="Work Sans" pitchFamily="2" charset="77"/>
              </a:rPr>
              <a:t>UU theme WHITE</a:t>
            </a:r>
          </a:p>
          <a:p>
            <a:pPr>
              <a:spcBef>
                <a:spcPts val="600"/>
              </a:spcBef>
            </a:pPr>
            <a:r>
              <a:rPr lang="en-GB" sz="900" dirty="0">
                <a:latin typeface="Work Sans" pitchFamily="2" charset="77"/>
              </a:rPr>
              <a:t>UU theme LIGHT GREY</a:t>
            </a:r>
          </a:p>
          <a:p>
            <a:pPr>
              <a:spcBef>
                <a:spcPts val="600"/>
              </a:spcBef>
            </a:pPr>
            <a:r>
              <a:rPr lang="en-GB" sz="900" dirty="0">
                <a:latin typeface="Work Sans" pitchFamily="2" charset="77"/>
              </a:rPr>
              <a:t>UU theme DARK GREY (NB: for the Humanities Theatre)</a:t>
            </a:r>
          </a:p>
        </p:txBody>
      </p:sp>
      <p:pic>
        <p:nvPicPr>
          <p:cNvPr id="17" name="Picture 4" descr="Microsoft PowerPoint 365 Overview and Supported File Types">
            <a:extLst>
              <a:ext uri="{FF2B5EF4-FFF2-40B4-BE49-F238E27FC236}">
                <a16:creationId xmlns:a16="http://schemas.microsoft.com/office/drawing/2014/main" id="{A42AB348-1FFC-CCA3-63A3-FE4636C8E9A4}"/>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a:stretch/>
        </p:blipFill>
        <p:spPr bwMode="auto">
          <a:xfrm>
            <a:off x="629229" y="4367367"/>
            <a:ext cx="328130" cy="1053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0179A2C7-C4FE-F328-1F78-2C56A0153D6E}"/>
              </a:ext>
            </a:extLst>
          </p:cNvPr>
          <p:cNvSpPr txBox="1"/>
          <p:nvPr userDrawn="1"/>
        </p:nvSpPr>
        <p:spPr>
          <a:xfrm>
            <a:off x="947738" y="4272847"/>
            <a:ext cx="1866068" cy="907941"/>
          </a:xfrm>
          <a:prstGeom prst="rect">
            <a:avLst/>
          </a:prstGeom>
          <a:noFill/>
        </p:spPr>
        <p:txBody>
          <a:bodyPr wrap="square" rtlCol="0">
            <a:spAutoFit/>
          </a:bodyPr>
          <a:lstStyle/>
          <a:p>
            <a:r>
              <a:rPr lang="en-GB" sz="1200" dirty="0">
                <a:latin typeface="Work Sans" pitchFamily="2" charset="77"/>
              </a:rPr>
              <a:t>Layout</a:t>
            </a:r>
          </a:p>
          <a:p>
            <a:pPr>
              <a:spcBef>
                <a:spcPts val="600"/>
              </a:spcBef>
            </a:pPr>
            <a:r>
              <a:rPr lang="en-GB" sz="900" noProof="0" dirty="0">
                <a:latin typeface="Work Sans" pitchFamily="2" charset="77"/>
              </a:rPr>
              <a:t>If you’d like to change slide template on an existing slide, click on Layout and select a new template. </a:t>
            </a:r>
            <a:endParaRPr lang="en-GB" sz="900" dirty="0">
              <a:latin typeface="Work Sans" pitchFamily="2" charset="77"/>
            </a:endParaRPr>
          </a:p>
        </p:txBody>
      </p:sp>
      <p:sp>
        <p:nvSpPr>
          <p:cNvPr id="19" name="textruta 18">
            <a:extLst>
              <a:ext uri="{FF2B5EF4-FFF2-40B4-BE49-F238E27FC236}">
                <a16:creationId xmlns:a16="http://schemas.microsoft.com/office/drawing/2014/main" id="{B7B039E4-CF71-7881-D92C-D9A03F6D5451}"/>
              </a:ext>
            </a:extLst>
          </p:cNvPr>
          <p:cNvSpPr txBox="1"/>
          <p:nvPr userDrawn="1"/>
        </p:nvSpPr>
        <p:spPr>
          <a:xfrm>
            <a:off x="947738" y="5275990"/>
            <a:ext cx="1866068" cy="769441"/>
          </a:xfrm>
          <a:prstGeom prst="rect">
            <a:avLst/>
          </a:prstGeom>
          <a:noFill/>
        </p:spPr>
        <p:txBody>
          <a:bodyPr wrap="square" rtlCol="0">
            <a:spAutoFit/>
          </a:bodyPr>
          <a:lstStyle/>
          <a:p>
            <a:r>
              <a:rPr lang="en-GB" sz="1200" dirty="0">
                <a:latin typeface="Work Sans" pitchFamily="2" charset="77"/>
              </a:rPr>
              <a:t>Reset</a:t>
            </a:r>
          </a:p>
          <a:p>
            <a:pPr>
              <a:spcBef>
                <a:spcPts val="600"/>
              </a:spcBef>
              <a:spcAft>
                <a:spcPts val="600"/>
              </a:spcAft>
            </a:pPr>
            <a:r>
              <a:rPr lang="en-GB" sz="900" noProof="0" dirty="0">
                <a:latin typeface="Work Sans" pitchFamily="2" charset="77"/>
              </a:rPr>
              <a:t>Reset a slide to the slide templates design by </a:t>
            </a:r>
            <a:br>
              <a:rPr lang="en-GB" sz="900" noProof="0" dirty="0">
                <a:latin typeface="Work Sans" pitchFamily="2" charset="77"/>
              </a:rPr>
            </a:br>
            <a:r>
              <a:rPr lang="en-GB" sz="900" noProof="0" dirty="0">
                <a:latin typeface="Work Sans" pitchFamily="2" charset="77"/>
              </a:rPr>
              <a:t>clicking on </a:t>
            </a:r>
            <a:r>
              <a:rPr lang="en-GB" sz="900" i="1" noProof="0" dirty="0">
                <a:latin typeface="Work Sans" pitchFamily="2" charset="77"/>
              </a:rPr>
              <a:t>Reset</a:t>
            </a:r>
            <a:r>
              <a:rPr lang="en-GB" sz="900" noProof="0" dirty="0">
                <a:latin typeface="Work Sans" pitchFamily="2" charset="77"/>
              </a:rPr>
              <a:t>. </a:t>
            </a:r>
          </a:p>
        </p:txBody>
      </p:sp>
      <p:pic>
        <p:nvPicPr>
          <p:cNvPr id="20" name="Picture 4" descr="Microsoft PowerPoint 365 Overview and Supported File Types">
            <a:extLst>
              <a:ext uri="{FF2B5EF4-FFF2-40B4-BE49-F238E27FC236}">
                <a16:creationId xmlns:a16="http://schemas.microsoft.com/office/drawing/2014/main" id="{984EEA7D-F549-243A-CFD5-53EE2678CFC5}"/>
              </a:ext>
            </a:extLst>
          </p:cNvPr>
          <p:cNvPicPr>
            <a:picLocks noChangeAspect="1" noChangeArrowheads="1"/>
          </p:cNvPicPr>
          <p:nvPr userDrawn="1"/>
        </p:nvPicPr>
        <p:blipFill rotWithShape="1">
          <a:blip r:embed="rId4">
            <a:extLst>
              <a:ext uri="{28A0092B-C50C-407E-A947-70E740481C1C}">
                <a14:useLocalDpi xmlns:a14="http://schemas.microsoft.com/office/drawing/2010/main"/>
              </a:ext>
            </a:extLst>
          </a:blip>
          <a:srcRect/>
          <a:stretch/>
        </p:blipFill>
        <p:spPr bwMode="auto">
          <a:xfrm>
            <a:off x="655179" y="5371927"/>
            <a:ext cx="256300" cy="1053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eader and Footer on slides - Microsoft PowerPoint 365">
            <a:extLst>
              <a:ext uri="{FF2B5EF4-FFF2-40B4-BE49-F238E27FC236}">
                <a16:creationId xmlns:a16="http://schemas.microsoft.com/office/drawing/2014/main" id="{B8BE0A4D-034F-0188-DB8B-3B172D7B9D1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85019" y="4077220"/>
            <a:ext cx="1493231" cy="11035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ruta 21">
            <a:extLst>
              <a:ext uri="{FF2B5EF4-FFF2-40B4-BE49-F238E27FC236}">
                <a16:creationId xmlns:a16="http://schemas.microsoft.com/office/drawing/2014/main" id="{5C22061F-EAD3-2EC0-0E02-BE82897E53AB}"/>
              </a:ext>
            </a:extLst>
          </p:cNvPr>
          <p:cNvSpPr txBox="1"/>
          <p:nvPr userDrawn="1"/>
        </p:nvSpPr>
        <p:spPr>
          <a:xfrm>
            <a:off x="5231428" y="2141961"/>
            <a:ext cx="1866068" cy="1831271"/>
          </a:xfrm>
          <a:prstGeom prst="rect">
            <a:avLst/>
          </a:prstGeom>
          <a:noFill/>
        </p:spPr>
        <p:txBody>
          <a:bodyPr wrap="square" rtlCol="0">
            <a:spAutoFit/>
          </a:bodyPr>
          <a:lstStyle/>
          <a:p>
            <a:r>
              <a:rPr lang="en-GB" sz="1200" dirty="0">
                <a:latin typeface="Work Sans" pitchFamily="2" charset="77"/>
              </a:rPr>
              <a:t>Header and footer</a:t>
            </a:r>
          </a:p>
          <a:p>
            <a:pPr>
              <a:spcBef>
                <a:spcPts val="600"/>
              </a:spcBef>
              <a:spcAft>
                <a:spcPts val="600"/>
              </a:spcAft>
            </a:pPr>
            <a:r>
              <a:rPr lang="en-GB" sz="900" noProof="0" dirty="0">
                <a:latin typeface="Work Sans" pitchFamily="2" charset="77"/>
              </a:rPr>
              <a:t>Insert header/footer, </a:t>
            </a:r>
            <a:br>
              <a:rPr lang="en-GB" sz="900" noProof="0" dirty="0">
                <a:latin typeface="Work Sans" pitchFamily="2" charset="77"/>
              </a:rPr>
            </a:br>
            <a:r>
              <a:rPr lang="en-GB" sz="900" noProof="0" dirty="0">
                <a:latin typeface="Work Sans" pitchFamily="2" charset="77"/>
              </a:rPr>
              <a:t>date and page numbers:</a:t>
            </a:r>
          </a:p>
          <a:p>
            <a:pPr marL="120600" indent="-120600">
              <a:spcAft>
                <a:spcPts val="600"/>
              </a:spcAft>
              <a:buClr>
                <a:schemeClr val="tx1">
                  <a:lumMod val="50000"/>
                  <a:lumOff val="50000"/>
                </a:schemeClr>
              </a:buClr>
              <a:buFont typeface="+mj-lt"/>
              <a:buAutoNum type="arabicPeriod"/>
            </a:pPr>
            <a:r>
              <a:rPr lang="en-GB" sz="900" noProof="0" dirty="0">
                <a:latin typeface="Work Sans" pitchFamily="2" charset="77"/>
              </a:rPr>
              <a:t>On the </a:t>
            </a:r>
            <a:r>
              <a:rPr lang="en-GB" sz="900" i="1" noProof="0" dirty="0">
                <a:latin typeface="Work Sans" pitchFamily="2" charset="77"/>
              </a:rPr>
              <a:t>Insert</a:t>
            </a:r>
            <a:r>
              <a:rPr lang="en-GB" sz="900" noProof="0" dirty="0">
                <a:latin typeface="Work Sans" pitchFamily="2" charset="77"/>
              </a:rPr>
              <a:t> tab, </a:t>
            </a:r>
            <a:br>
              <a:rPr lang="en-GB" sz="900" noProof="0" dirty="0">
                <a:latin typeface="Work Sans" pitchFamily="2" charset="77"/>
              </a:rPr>
            </a:br>
            <a:r>
              <a:rPr lang="en-GB" sz="900" noProof="0" dirty="0">
                <a:latin typeface="Work Sans" pitchFamily="2" charset="77"/>
              </a:rPr>
              <a:t>click </a:t>
            </a:r>
            <a:r>
              <a:rPr lang="en-GB" sz="900" i="1" noProof="0" dirty="0">
                <a:latin typeface="Work Sans" pitchFamily="2" charset="77"/>
              </a:rPr>
              <a:t>Header &amp; Footer</a:t>
            </a:r>
            <a:r>
              <a:rPr lang="en-GB" sz="900" noProof="0" dirty="0">
                <a:latin typeface="Work Sans" pitchFamily="2" charset="77"/>
              </a:rPr>
              <a:t>.</a:t>
            </a:r>
          </a:p>
          <a:p>
            <a:pPr marL="120600" indent="-120600">
              <a:spcAft>
                <a:spcPts val="600"/>
              </a:spcAft>
              <a:buClr>
                <a:schemeClr val="tx1">
                  <a:lumMod val="50000"/>
                  <a:lumOff val="50000"/>
                </a:schemeClr>
              </a:buClr>
              <a:buFont typeface="+mj-lt"/>
              <a:buAutoNum type="arabicPeriod"/>
            </a:pPr>
            <a:r>
              <a:rPr lang="en-GB" sz="900" noProof="0" dirty="0">
                <a:latin typeface="Work Sans" pitchFamily="2" charset="77"/>
              </a:rPr>
              <a:t>In the Header and Footer box, on the Slide tab, select the information you want.</a:t>
            </a:r>
          </a:p>
          <a:p>
            <a:pPr marL="120600" indent="-120600">
              <a:spcAft>
                <a:spcPts val="600"/>
              </a:spcAft>
              <a:buClr>
                <a:schemeClr val="tx1">
                  <a:lumMod val="50000"/>
                  <a:lumOff val="50000"/>
                </a:schemeClr>
              </a:buClr>
              <a:buFont typeface="+mj-lt"/>
              <a:buAutoNum type="arabicPeriod"/>
            </a:pPr>
            <a:r>
              <a:rPr lang="en-GB" sz="900" noProof="0" dirty="0">
                <a:latin typeface="Work Sans" pitchFamily="2" charset="77"/>
              </a:rPr>
              <a:t>Click </a:t>
            </a:r>
            <a:r>
              <a:rPr lang="en-GB" sz="900" i="1" noProof="0" dirty="0">
                <a:latin typeface="Work Sans" pitchFamily="2" charset="77"/>
              </a:rPr>
              <a:t>Apply to All</a:t>
            </a:r>
            <a:r>
              <a:rPr lang="en-GB" sz="900" noProof="0" dirty="0">
                <a:latin typeface="Work Sans" pitchFamily="2" charset="77"/>
              </a:rPr>
              <a:t>.</a:t>
            </a:r>
          </a:p>
        </p:txBody>
      </p:sp>
      <p:sp>
        <p:nvSpPr>
          <p:cNvPr id="23" name="textruta 22">
            <a:extLst>
              <a:ext uri="{FF2B5EF4-FFF2-40B4-BE49-F238E27FC236}">
                <a16:creationId xmlns:a16="http://schemas.microsoft.com/office/drawing/2014/main" id="{C2365F3D-A611-5000-944B-43902571FB62}"/>
              </a:ext>
            </a:extLst>
          </p:cNvPr>
          <p:cNvSpPr txBox="1"/>
          <p:nvPr userDrawn="1"/>
        </p:nvSpPr>
        <p:spPr>
          <a:xfrm>
            <a:off x="7341715" y="2141961"/>
            <a:ext cx="1975204" cy="3031599"/>
          </a:xfrm>
          <a:prstGeom prst="rect">
            <a:avLst/>
          </a:prstGeom>
          <a:noFill/>
        </p:spPr>
        <p:txBody>
          <a:bodyPr wrap="square" rtlCol="0">
            <a:spAutoFit/>
          </a:bodyPr>
          <a:lstStyle/>
          <a:p>
            <a:r>
              <a:rPr lang="en-GB" sz="1200" dirty="0">
                <a:latin typeface="Work Sans" pitchFamily="2" charset="77"/>
              </a:rPr>
              <a:t>Change the image crop</a:t>
            </a:r>
          </a:p>
          <a:p>
            <a:pPr>
              <a:spcBef>
                <a:spcPts val="600"/>
              </a:spcBef>
              <a:spcAft>
                <a:spcPts val="600"/>
              </a:spcAft>
            </a:pPr>
            <a:r>
              <a:rPr lang="en-GB" sz="900" noProof="0" dirty="0">
                <a:latin typeface="Work Sans" pitchFamily="2" charset="77"/>
              </a:rPr>
              <a:t>When an image is placed in an image place holder, PowerPoint automatically crops the image to fit the placeholder. To alter what part of the image is shown:</a:t>
            </a:r>
          </a:p>
          <a:p>
            <a:pPr marL="120600" indent="-120600">
              <a:spcBef>
                <a:spcPts val="600"/>
              </a:spcBef>
              <a:spcAft>
                <a:spcPts val="600"/>
              </a:spcAft>
              <a:buClr>
                <a:schemeClr val="tx1">
                  <a:lumMod val="50000"/>
                  <a:lumOff val="50000"/>
                </a:schemeClr>
              </a:buClr>
              <a:buFont typeface="+mj-lt"/>
              <a:buAutoNum type="arabicPeriod"/>
            </a:pPr>
            <a:r>
              <a:rPr lang="en-GB" sz="900" noProof="0" dirty="0">
                <a:latin typeface="Work Sans" pitchFamily="2" charset="77"/>
              </a:rPr>
              <a:t>Select the image and go to </a:t>
            </a:r>
            <a:br>
              <a:rPr lang="en-GB" sz="900" noProof="0" dirty="0">
                <a:latin typeface="Work Sans" pitchFamily="2" charset="77"/>
              </a:rPr>
            </a:br>
            <a:r>
              <a:rPr lang="en-GB" sz="900" noProof="0" dirty="0">
                <a:latin typeface="Work Sans" pitchFamily="2" charset="77"/>
              </a:rPr>
              <a:t>the </a:t>
            </a:r>
            <a:r>
              <a:rPr lang="en-GB" sz="900" i="1" noProof="0" dirty="0">
                <a:latin typeface="Work Sans" pitchFamily="2" charset="77"/>
              </a:rPr>
              <a:t>Picture Format </a:t>
            </a:r>
            <a:r>
              <a:rPr lang="en-GB" sz="900" noProof="0" dirty="0">
                <a:latin typeface="Work Sans" pitchFamily="2" charset="77"/>
              </a:rPr>
              <a:t>tab. </a:t>
            </a:r>
          </a:p>
          <a:p>
            <a:pPr marL="120600" indent="-120600">
              <a:spcBef>
                <a:spcPts val="600"/>
              </a:spcBef>
              <a:spcAft>
                <a:spcPts val="600"/>
              </a:spcAft>
              <a:buClr>
                <a:schemeClr val="tx1">
                  <a:lumMod val="50000"/>
                  <a:lumOff val="50000"/>
                </a:schemeClr>
              </a:buClr>
              <a:buFont typeface="+mj-lt"/>
              <a:buAutoNum type="arabicPeriod"/>
            </a:pPr>
            <a:r>
              <a:rPr lang="en-GB" sz="900" noProof="0" dirty="0">
                <a:latin typeface="Work Sans" pitchFamily="2" charset="77"/>
              </a:rPr>
              <a:t>Choose </a:t>
            </a:r>
            <a:r>
              <a:rPr lang="en-GB" sz="900" i="1" noProof="0" dirty="0">
                <a:latin typeface="Work Sans" pitchFamily="2" charset="77"/>
              </a:rPr>
              <a:t>Crop</a:t>
            </a:r>
            <a:r>
              <a:rPr lang="en-GB" sz="900" noProof="0" dirty="0">
                <a:latin typeface="Work Sans" pitchFamily="2" charset="77"/>
              </a:rPr>
              <a:t>. Now, the entire image is visible, the cropped out parts are darker. </a:t>
            </a:r>
          </a:p>
          <a:p>
            <a:pPr marL="120600" indent="-120600">
              <a:spcBef>
                <a:spcPts val="600"/>
              </a:spcBef>
              <a:spcAft>
                <a:spcPts val="600"/>
              </a:spcAft>
              <a:buClr>
                <a:schemeClr val="tx1">
                  <a:lumMod val="50000"/>
                  <a:lumOff val="50000"/>
                </a:schemeClr>
              </a:buClr>
              <a:buFont typeface="+mj-lt"/>
              <a:buAutoNum type="arabicPeriod"/>
            </a:pPr>
            <a:r>
              <a:rPr lang="en-GB" sz="900" noProof="0" dirty="0">
                <a:latin typeface="Work Sans" pitchFamily="2" charset="77"/>
              </a:rPr>
              <a:t>Now you can move the image around within the placeholder and/or zoom in by pulling the corners of the image. </a:t>
            </a:r>
          </a:p>
        </p:txBody>
      </p:sp>
      <p:pic>
        <p:nvPicPr>
          <p:cNvPr id="24" name="Bildobjekt 23">
            <a:extLst>
              <a:ext uri="{FF2B5EF4-FFF2-40B4-BE49-F238E27FC236}">
                <a16:creationId xmlns:a16="http://schemas.microsoft.com/office/drawing/2014/main" id="{57FE78D8-E0C3-594E-AE49-A3ECDD651D18}"/>
              </a:ext>
            </a:extLst>
          </p:cNvPr>
          <p:cNvPicPr>
            <a:picLocks noChangeAspect="1"/>
          </p:cNvPicPr>
          <p:nvPr userDrawn="1"/>
        </p:nvPicPr>
        <p:blipFill rotWithShape="1">
          <a:blip r:embed="rId6"/>
          <a:srcRect l="7572" t="11130" r="8933" b="13070"/>
          <a:stretch/>
        </p:blipFill>
        <p:spPr>
          <a:xfrm>
            <a:off x="9721043" y="2238792"/>
            <a:ext cx="1578991" cy="980387"/>
          </a:xfrm>
          <a:prstGeom prst="rect">
            <a:avLst/>
          </a:prstGeom>
        </p:spPr>
      </p:pic>
      <p:pic>
        <p:nvPicPr>
          <p:cNvPr id="25" name="Bildobjekt 24">
            <a:extLst>
              <a:ext uri="{FF2B5EF4-FFF2-40B4-BE49-F238E27FC236}">
                <a16:creationId xmlns:a16="http://schemas.microsoft.com/office/drawing/2014/main" id="{0445ABA6-D000-391A-2FEB-1F681E50820D}"/>
              </a:ext>
            </a:extLst>
          </p:cNvPr>
          <p:cNvPicPr>
            <a:picLocks noChangeAspect="1"/>
          </p:cNvPicPr>
          <p:nvPr userDrawn="1"/>
        </p:nvPicPr>
        <p:blipFill rotWithShape="1">
          <a:blip r:embed="rId7"/>
          <a:srcRect r="2746"/>
          <a:stretch/>
        </p:blipFill>
        <p:spPr>
          <a:xfrm>
            <a:off x="3018616" y="2183739"/>
            <a:ext cx="1711571" cy="1008635"/>
          </a:xfrm>
          <a:prstGeom prst="rect">
            <a:avLst/>
          </a:prstGeom>
        </p:spPr>
      </p:pic>
      <p:pic>
        <p:nvPicPr>
          <p:cNvPr id="26" name="Bildobjekt 25">
            <a:extLst>
              <a:ext uri="{FF2B5EF4-FFF2-40B4-BE49-F238E27FC236}">
                <a16:creationId xmlns:a16="http://schemas.microsoft.com/office/drawing/2014/main" id="{B2849655-08B2-3960-4B0F-BAF03BA58D91}"/>
              </a:ext>
            </a:extLst>
          </p:cNvPr>
          <p:cNvPicPr>
            <a:picLocks noChangeAspect="1"/>
          </p:cNvPicPr>
          <p:nvPr userDrawn="1"/>
        </p:nvPicPr>
        <p:blipFill rotWithShape="1">
          <a:blip r:embed="rId8"/>
          <a:srcRect r="2746"/>
          <a:stretch/>
        </p:blipFill>
        <p:spPr>
          <a:xfrm>
            <a:off x="3018616" y="3087865"/>
            <a:ext cx="1711571" cy="1039937"/>
          </a:xfrm>
          <a:prstGeom prst="rect">
            <a:avLst/>
          </a:prstGeom>
        </p:spPr>
      </p:pic>
      <p:pic>
        <p:nvPicPr>
          <p:cNvPr id="27" name="Bildobjekt 26">
            <a:extLst>
              <a:ext uri="{FF2B5EF4-FFF2-40B4-BE49-F238E27FC236}">
                <a16:creationId xmlns:a16="http://schemas.microsoft.com/office/drawing/2014/main" id="{E7A32B51-2D02-DC91-52C9-C915BEB27534}"/>
              </a:ext>
            </a:extLst>
          </p:cNvPr>
          <p:cNvPicPr>
            <a:picLocks noChangeAspect="1"/>
          </p:cNvPicPr>
          <p:nvPr userDrawn="1"/>
        </p:nvPicPr>
        <p:blipFill rotWithShape="1">
          <a:blip r:embed="rId9"/>
          <a:srcRect l="-1" r="2634" b="4356"/>
          <a:stretch/>
        </p:blipFill>
        <p:spPr>
          <a:xfrm>
            <a:off x="3018616" y="4043632"/>
            <a:ext cx="1711571" cy="905570"/>
          </a:xfrm>
          <a:prstGeom prst="rect">
            <a:avLst/>
          </a:prstGeom>
        </p:spPr>
      </p:pic>
    </p:spTree>
    <p:extLst>
      <p:ext uri="{BB962C8B-B14F-4D97-AF65-F5344CB8AC3E}">
        <p14:creationId xmlns:p14="http://schemas.microsoft.com/office/powerpoint/2010/main" val="3045952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27" userDrawn="1">
          <p15:clr>
            <a:srgbClr val="FBAE40"/>
          </p15:clr>
        </p15:guide>
        <p15:guide id="4" pos="59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paring your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73512C92-439E-A01A-D5DD-EECE63EE9B11}"/>
              </a:ext>
            </a:extLst>
          </p:cNvPr>
          <p:cNvSpPr txBox="1"/>
          <p:nvPr userDrawn="1"/>
        </p:nvSpPr>
        <p:spPr>
          <a:xfrm>
            <a:off x="947738" y="2544623"/>
            <a:ext cx="4559299"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The presentation is a visual aid and will be better if the written information is brief and punchy</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Use the presentation to illustrate your message – use figures, quotes, etc.</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Cues and bullet points are often useful</a:t>
            </a:r>
          </a:p>
        </p:txBody>
      </p:sp>
      <p:sp>
        <p:nvSpPr>
          <p:cNvPr id="7" name="textruta 6">
            <a:extLst>
              <a:ext uri="{FF2B5EF4-FFF2-40B4-BE49-F238E27FC236}">
                <a16:creationId xmlns:a16="http://schemas.microsoft.com/office/drawing/2014/main" id="{A3F9ED89-B1B8-9C3C-C691-E42F30F9DFE9}"/>
              </a:ext>
            </a:extLst>
          </p:cNvPr>
          <p:cNvSpPr txBox="1"/>
          <p:nvPr userDrawn="1"/>
        </p:nvSpPr>
        <p:spPr>
          <a:xfrm>
            <a:off x="6084515" y="2544623"/>
            <a:ext cx="4637273"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Choose images/photos carefully – the right picture reinforces the message, the wrong one spoils it</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If you can’t make a coherent slide, skip it – explain in your own words instead </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Keep the presentation short. Talk instead</a:t>
            </a:r>
          </a:p>
        </p:txBody>
      </p:sp>
      <p:sp>
        <p:nvSpPr>
          <p:cNvPr id="8" name="textruta 7">
            <a:extLst>
              <a:ext uri="{FF2B5EF4-FFF2-40B4-BE49-F238E27FC236}">
                <a16:creationId xmlns:a16="http://schemas.microsoft.com/office/drawing/2014/main" id="{FFB6DB86-71A6-8FB0-0835-66FC238AC4B9}"/>
              </a:ext>
            </a:extLst>
          </p:cNvPr>
          <p:cNvSpPr txBox="1"/>
          <p:nvPr userDrawn="1"/>
        </p:nvSpPr>
        <p:spPr>
          <a:xfrm>
            <a:off x="947738" y="1890199"/>
            <a:ext cx="4559299" cy="361637"/>
          </a:xfrm>
          <a:prstGeom prst="rect">
            <a:avLst/>
          </a:prstGeom>
          <a:noFill/>
        </p:spPr>
        <p:txBody>
          <a:bodyPr wrap="square" rtlCol="0">
            <a:spAutoFit/>
          </a:bodyPr>
          <a:lstStyle/>
          <a:p>
            <a:pPr lvl="0">
              <a:lnSpc>
                <a:spcPts val="2120"/>
              </a:lnSpc>
              <a:spcBef>
                <a:spcPts val="300"/>
              </a:spcBef>
            </a:pPr>
            <a:r>
              <a:rPr lang="en-GB" kern="100" noProof="0">
                <a:effectLst/>
                <a:latin typeface="Work Sans" pitchFamily="2" charset="77"/>
                <a:ea typeface="Calibri" panose="020F0502020204030204" pitchFamily="34" charset="0"/>
                <a:cs typeface="Times New Roman" panose="02020603050405020304" pitchFamily="18" charset="0"/>
              </a:rPr>
              <a:t>Bear in mind:</a:t>
            </a:r>
          </a:p>
        </p:txBody>
      </p:sp>
      <p:sp>
        <p:nvSpPr>
          <p:cNvPr id="9" name="textruta 8">
            <a:extLst>
              <a:ext uri="{FF2B5EF4-FFF2-40B4-BE49-F238E27FC236}">
                <a16:creationId xmlns:a16="http://schemas.microsoft.com/office/drawing/2014/main" id="{A24D50C7-2824-5A60-8126-6E551E176684}"/>
              </a:ext>
            </a:extLst>
          </p:cNvPr>
          <p:cNvSpPr txBox="1"/>
          <p:nvPr userDrawn="1"/>
        </p:nvSpPr>
        <p:spPr>
          <a:xfrm>
            <a:off x="947738" y="899447"/>
            <a:ext cx="7774921" cy="579646"/>
          </a:xfrm>
          <a:prstGeom prst="rect">
            <a:avLst/>
          </a:prstGeom>
          <a:noFill/>
        </p:spPr>
        <p:txBody>
          <a:bodyPr wrap="square" rtlCol="0">
            <a:spAutoFit/>
          </a:bodyPr>
          <a:lstStyle/>
          <a:p>
            <a:pPr lvl="0">
              <a:lnSpc>
                <a:spcPts val="3840"/>
              </a:lnSpc>
            </a:pPr>
            <a:r>
              <a:rPr lang="en-GB" sz="3200" kern="100" noProof="0">
                <a:effectLst/>
                <a:latin typeface="Work Sans" pitchFamily="2" charset="77"/>
                <a:ea typeface="Calibri" panose="020F0502020204030204" pitchFamily="34" charset="0"/>
                <a:cs typeface="Times New Roman" panose="02020603050405020304" pitchFamily="18" charset="0"/>
              </a:rPr>
              <a:t>Preparing your presentation</a:t>
            </a:r>
          </a:p>
        </p:txBody>
      </p:sp>
    </p:spTree>
    <p:extLst>
      <p:ext uri="{BB962C8B-B14F-4D97-AF65-F5344CB8AC3E}">
        <p14:creationId xmlns:p14="http://schemas.microsoft.com/office/powerpoint/2010/main" val="1345743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EB50238-E622-CC4D-E865-CA7D7EF35C9E}"/>
              </a:ext>
            </a:extLst>
          </p:cNvPr>
          <p:cNvSpPr txBox="1"/>
          <p:nvPr userDrawn="1"/>
        </p:nvSpPr>
        <p:spPr>
          <a:xfrm>
            <a:off x="957359" y="821623"/>
            <a:ext cx="7970120" cy="584775"/>
          </a:xfrm>
          <a:prstGeom prst="rect">
            <a:avLst/>
          </a:prstGeom>
          <a:noFill/>
        </p:spPr>
        <p:txBody>
          <a:bodyPr wrap="square" rtlCol="0">
            <a:spAutoFit/>
          </a:bodyPr>
          <a:lstStyle/>
          <a:p>
            <a:r>
              <a:rPr lang="en-GB" sz="3200" noProof="0">
                <a:latin typeface="Work Sans" pitchFamily="2" charset="77"/>
              </a:rPr>
              <a:t>Make your presentation accessible</a:t>
            </a:r>
          </a:p>
        </p:txBody>
      </p:sp>
      <p:sp>
        <p:nvSpPr>
          <p:cNvPr id="7" name="textruta 6">
            <a:extLst>
              <a:ext uri="{FF2B5EF4-FFF2-40B4-BE49-F238E27FC236}">
                <a16:creationId xmlns:a16="http://schemas.microsoft.com/office/drawing/2014/main" id="{46DB352F-69A9-1E92-AAD7-901A1A1F9054}"/>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Work Sans" pitchFamily="2" charset="77"/>
              </a:rPr>
              <a:t>The template is set up to be as accessibility-friendly as possible, but there are two things you need to do yourself as you add content. </a:t>
            </a:r>
            <a:r>
              <a:rPr lang="en-GB" sz="1400" b="1" noProof="0">
                <a:latin typeface="Work Sans SemiBold" pitchFamily="2" charset="77"/>
              </a:rPr>
              <a:t>The instructions below are for Office 2013/2016.</a:t>
            </a:r>
          </a:p>
        </p:txBody>
      </p:sp>
      <p:sp>
        <p:nvSpPr>
          <p:cNvPr id="8" name="textruta 7">
            <a:extLst>
              <a:ext uri="{FF2B5EF4-FFF2-40B4-BE49-F238E27FC236}">
                <a16:creationId xmlns:a16="http://schemas.microsoft.com/office/drawing/2014/main" id="{DA13882F-AF79-0DD9-0229-90F3341A13E5}"/>
              </a:ext>
            </a:extLst>
          </p:cNvPr>
          <p:cNvSpPr txBox="1"/>
          <p:nvPr userDrawn="1"/>
        </p:nvSpPr>
        <p:spPr>
          <a:xfrm>
            <a:off x="947738" y="2600794"/>
            <a:ext cx="4234721" cy="1887696"/>
          </a:xfrm>
          <a:prstGeom prst="rect">
            <a:avLst/>
          </a:prstGeom>
          <a:noFill/>
        </p:spPr>
        <p:txBody>
          <a:bodyPr wrap="square" rtlCol="0">
            <a:spAutoFit/>
          </a:bodyPr>
          <a:lstStyle/>
          <a:p>
            <a:pPr marL="0" indent="0">
              <a:spcAft>
                <a:spcPts val="1000"/>
              </a:spcAft>
              <a:buNone/>
            </a:pPr>
            <a:r>
              <a:rPr lang="en-GB" sz="1000" noProof="0">
                <a:latin typeface="Work Sans" pitchFamily="2" charset="77"/>
              </a:rPr>
              <a:t>Right-click on an image/figure and select the option "Format Picture." A tab will then open on the right side of the window. Choose the </a:t>
            </a:r>
            <a:r>
              <a:rPr lang="en-GB" sz="1000" i="1" noProof="0">
                <a:latin typeface="Work Sans" pitchFamily="2" charset="77"/>
              </a:rPr>
              <a:t>Size and Properties</a:t>
            </a:r>
            <a:r>
              <a:rPr lang="en-GB" sz="1000" noProof="0">
                <a:latin typeface="Work Sans" pitchFamily="2" charset="77"/>
              </a:rPr>
              <a:t> of the figure, then select </a:t>
            </a:r>
            <a:r>
              <a:rPr lang="en-GB" sz="1000" i="1" noProof="0">
                <a:latin typeface="Work Sans" pitchFamily="2" charset="77"/>
              </a:rPr>
              <a:t>Alternative Text</a:t>
            </a:r>
            <a:r>
              <a:rPr lang="en-GB" sz="1000" noProof="0">
                <a:latin typeface="Work Sans" pitchFamily="2" charset="77"/>
              </a:rPr>
              <a:t>. Describe your image/figure in 1-2 sentences that will be read aloud by screen readers for those with visual impairments.</a:t>
            </a:r>
          </a:p>
          <a:p>
            <a:pPr marL="0" indent="0">
              <a:spcAft>
                <a:spcPts val="1000"/>
              </a:spcAft>
              <a:buNone/>
            </a:pPr>
            <a:r>
              <a:rPr lang="en-GB" sz="1000" noProof="0">
                <a:latin typeface="Work Sans" pitchFamily="2" charset="77"/>
              </a:rPr>
              <a:t>If the image/figure serves no informative purpose and you want to exclude it, you can simply leave the title and description empty.</a:t>
            </a:r>
          </a:p>
          <a:p>
            <a:endParaRPr lang="en-GB" sz="1000" noProof="0">
              <a:latin typeface="Work Sans" pitchFamily="2" charset="77"/>
            </a:endParaRPr>
          </a:p>
        </p:txBody>
      </p:sp>
      <p:sp>
        <p:nvSpPr>
          <p:cNvPr id="9" name="textruta 8">
            <a:extLst>
              <a:ext uri="{FF2B5EF4-FFF2-40B4-BE49-F238E27FC236}">
                <a16:creationId xmlns:a16="http://schemas.microsoft.com/office/drawing/2014/main" id="{4DBAB48A-0207-EBBB-5144-24A47388C7DA}"/>
              </a:ext>
            </a:extLst>
          </p:cNvPr>
          <p:cNvSpPr txBox="1"/>
          <p:nvPr userDrawn="1"/>
        </p:nvSpPr>
        <p:spPr>
          <a:xfrm>
            <a:off x="5549719" y="2600794"/>
            <a:ext cx="4234721" cy="3554819"/>
          </a:xfrm>
          <a:prstGeom prst="rect">
            <a:avLst/>
          </a:prstGeom>
          <a:noFill/>
        </p:spPr>
        <p:txBody>
          <a:bodyPr wrap="square" rtlCol="0">
            <a:spAutoFit/>
          </a:bodyPr>
          <a:lstStyle/>
          <a:p>
            <a:pPr>
              <a:spcAft>
                <a:spcPts val="600"/>
              </a:spcAft>
            </a:pPr>
            <a:r>
              <a:rPr lang="en-GB" sz="1000" noProof="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000" noProof="0">
              <a:latin typeface="Work Sans" pitchFamily="2" charset="77"/>
            </a:endParaRPr>
          </a:p>
          <a:p>
            <a:pPr marL="0" indent="0">
              <a:spcAft>
                <a:spcPts val="600"/>
              </a:spcAft>
              <a:buNone/>
            </a:pPr>
            <a:r>
              <a:rPr lang="en-GB" sz="1000" b="1" noProof="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an object in the file.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Choosing the "Format" tab that appears on the right side of the ribbon.</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"Selection Pane" in the "Arrange" group.</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one or more objects in the list.</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Dragging the selection upward or downward, or clicking the "Up" button.</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Dragging the objects until they have the desired order. This will not affect the layout on the page, only the order in which they are read by screen readers.</a:t>
            </a:r>
          </a:p>
          <a:p>
            <a:endParaRPr lang="en-GB" sz="1000" noProof="0">
              <a:latin typeface="Work Sans" pitchFamily="2" charset="77"/>
            </a:endParaRPr>
          </a:p>
        </p:txBody>
      </p:sp>
      <p:sp>
        <p:nvSpPr>
          <p:cNvPr id="10" name="textruta 9">
            <a:extLst>
              <a:ext uri="{FF2B5EF4-FFF2-40B4-BE49-F238E27FC236}">
                <a16:creationId xmlns:a16="http://schemas.microsoft.com/office/drawing/2014/main" id="{32D64C20-E0EC-50ED-8276-1342580DEAE9}"/>
              </a:ext>
            </a:extLst>
          </p:cNvPr>
          <p:cNvSpPr txBox="1"/>
          <p:nvPr userDrawn="1"/>
        </p:nvSpPr>
        <p:spPr>
          <a:xfrm>
            <a:off x="934309" y="2231036"/>
            <a:ext cx="4248150" cy="307777"/>
          </a:xfrm>
          <a:prstGeom prst="rect">
            <a:avLst/>
          </a:prstGeom>
          <a:noFill/>
        </p:spPr>
        <p:txBody>
          <a:bodyPr wrap="square" rtlCol="0">
            <a:spAutoFit/>
          </a:bodyPr>
          <a:lstStyle/>
          <a:p>
            <a:r>
              <a:rPr lang="en-GB" sz="1400" noProof="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E6A6CDBB-9355-D585-CAEB-E68FDC04C402}"/>
              </a:ext>
            </a:extLst>
          </p:cNvPr>
          <p:cNvSpPr txBox="1"/>
          <p:nvPr userDrawn="1"/>
        </p:nvSpPr>
        <p:spPr>
          <a:xfrm>
            <a:off x="5543785" y="2231036"/>
            <a:ext cx="4248150" cy="307777"/>
          </a:xfrm>
          <a:prstGeom prst="rect">
            <a:avLst/>
          </a:prstGeom>
          <a:noFill/>
        </p:spPr>
        <p:txBody>
          <a:bodyPr wrap="square" rtlCol="0">
            <a:spAutoFit/>
          </a:bodyPr>
          <a:lstStyle/>
          <a:p>
            <a:r>
              <a:rPr lang="en-GB" sz="1400" noProof="0">
                <a:latin typeface="Work Sans Medium" pitchFamily="2" charset="77"/>
              </a:rPr>
              <a:t>Set reading order</a:t>
            </a:r>
          </a:p>
        </p:txBody>
      </p:sp>
    </p:spTree>
    <p:extLst>
      <p:ext uri="{BB962C8B-B14F-4D97-AF65-F5344CB8AC3E}">
        <p14:creationId xmlns:p14="http://schemas.microsoft.com/office/powerpoint/2010/main" val="3503481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0A51E754-9C7A-11C0-D983-A8276233FD20}"/>
              </a:ext>
            </a:extLst>
          </p:cNvPr>
          <p:cNvSpPr txBox="1"/>
          <p:nvPr userDrawn="1"/>
        </p:nvSpPr>
        <p:spPr>
          <a:xfrm>
            <a:off x="957359" y="821623"/>
            <a:ext cx="7970120" cy="584775"/>
          </a:xfrm>
          <a:prstGeom prst="rect">
            <a:avLst/>
          </a:prstGeom>
          <a:noFill/>
        </p:spPr>
        <p:txBody>
          <a:bodyPr wrap="square" rtlCol="0">
            <a:spAutoFit/>
          </a:bodyPr>
          <a:lstStyle/>
          <a:p>
            <a:r>
              <a:rPr lang="en-GB" sz="3200" noProof="0">
                <a:latin typeface="Work Sans" pitchFamily="2" charset="77"/>
              </a:rPr>
              <a:t>Make your presentation accessible</a:t>
            </a:r>
          </a:p>
        </p:txBody>
      </p:sp>
      <p:sp>
        <p:nvSpPr>
          <p:cNvPr id="7" name="textruta 6">
            <a:extLst>
              <a:ext uri="{FF2B5EF4-FFF2-40B4-BE49-F238E27FC236}">
                <a16:creationId xmlns:a16="http://schemas.microsoft.com/office/drawing/2014/main" id="{9AB3E6E3-4894-429E-071D-F50345A149E8}"/>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Work Sans" pitchFamily="2" charset="77"/>
              </a:rPr>
              <a:t>The template is set up to be as accessibility-friendly as possible, but there are two things you need to do yourself as you add content. </a:t>
            </a:r>
            <a:r>
              <a:rPr lang="en-GB" sz="1400" b="1" noProof="0">
                <a:latin typeface="Work Sans SemiBold" pitchFamily="2" charset="77"/>
              </a:rPr>
              <a:t>The instructions below are for Office 365 or Office 2019.</a:t>
            </a:r>
          </a:p>
        </p:txBody>
      </p:sp>
      <p:sp>
        <p:nvSpPr>
          <p:cNvPr id="8" name="textruta 7">
            <a:extLst>
              <a:ext uri="{FF2B5EF4-FFF2-40B4-BE49-F238E27FC236}">
                <a16:creationId xmlns:a16="http://schemas.microsoft.com/office/drawing/2014/main" id="{37E57577-6FE9-C8F8-56EA-64EB95087ADD}"/>
              </a:ext>
            </a:extLst>
          </p:cNvPr>
          <p:cNvSpPr txBox="1"/>
          <p:nvPr userDrawn="1"/>
        </p:nvSpPr>
        <p:spPr>
          <a:xfrm>
            <a:off x="947738" y="2600794"/>
            <a:ext cx="4234721" cy="1887696"/>
          </a:xfrm>
          <a:prstGeom prst="rect">
            <a:avLst/>
          </a:prstGeom>
          <a:noFill/>
        </p:spPr>
        <p:txBody>
          <a:bodyPr wrap="square" rtlCol="0">
            <a:spAutoFit/>
          </a:bodyPr>
          <a:lstStyle/>
          <a:p>
            <a:pPr marL="0" indent="0">
              <a:spcAft>
                <a:spcPts val="1000"/>
              </a:spcAft>
              <a:buNone/>
            </a:pPr>
            <a:r>
              <a:rPr lang="en-GB" sz="1000" noProof="0">
                <a:latin typeface="Work Sans" pitchFamily="2" charset="77"/>
              </a:rPr>
              <a:t>Right-click on an image/figure and select the option "Format Picture." A tab will then open on the right side of the window. Choose the </a:t>
            </a:r>
            <a:r>
              <a:rPr lang="en-GB" sz="1000" i="1" noProof="0">
                <a:latin typeface="Work Sans" pitchFamily="2" charset="77"/>
              </a:rPr>
              <a:t>Size and Properties</a:t>
            </a:r>
            <a:r>
              <a:rPr lang="en-GB" sz="1000" noProof="0">
                <a:latin typeface="Work Sans" pitchFamily="2" charset="77"/>
              </a:rPr>
              <a:t> of the figure, then select </a:t>
            </a:r>
            <a:r>
              <a:rPr lang="en-GB" sz="1000" i="1" noProof="0">
                <a:latin typeface="Work Sans" pitchFamily="2" charset="77"/>
              </a:rPr>
              <a:t>Alternative Text</a:t>
            </a:r>
            <a:r>
              <a:rPr lang="en-GB" sz="1000" noProof="0">
                <a:latin typeface="Work Sans" pitchFamily="2" charset="77"/>
              </a:rPr>
              <a:t>. Describe your image/figure in 1-2 sentences that will be read aloud by screen readers for those with visual impairments.</a:t>
            </a:r>
          </a:p>
          <a:p>
            <a:pPr marL="0" indent="0">
              <a:spcAft>
                <a:spcPts val="1000"/>
              </a:spcAft>
              <a:buNone/>
            </a:pPr>
            <a:r>
              <a:rPr lang="en-GB" sz="1000" noProof="0">
                <a:latin typeface="Work Sans" pitchFamily="2" charset="77"/>
              </a:rPr>
              <a:t>If the image/figure serves no informative purpose and you want to exclude it, you can simply leave the title and description empty.</a:t>
            </a:r>
          </a:p>
          <a:p>
            <a:endParaRPr lang="en-GB" sz="1000" noProof="0">
              <a:latin typeface="Work Sans" pitchFamily="2" charset="77"/>
            </a:endParaRPr>
          </a:p>
        </p:txBody>
      </p:sp>
      <p:sp>
        <p:nvSpPr>
          <p:cNvPr id="9" name="textruta 8">
            <a:extLst>
              <a:ext uri="{FF2B5EF4-FFF2-40B4-BE49-F238E27FC236}">
                <a16:creationId xmlns:a16="http://schemas.microsoft.com/office/drawing/2014/main" id="{784D433E-62E1-750A-6876-97EF3EB623C3}"/>
              </a:ext>
            </a:extLst>
          </p:cNvPr>
          <p:cNvSpPr txBox="1"/>
          <p:nvPr userDrawn="1"/>
        </p:nvSpPr>
        <p:spPr>
          <a:xfrm>
            <a:off x="5549719" y="2600794"/>
            <a:ext cx="4234721" cy="2708434"/>
          </a:xfrm>
          <a:prstGeom prst="rect">
            <a:avLst/>
          </a:prstGeom>
          <a:noFill/>
        </p:spPr>
        <p:txBody>
          <a:bodyPr wrap="square" rtlCol="0">
            <a:spAutoFit/>
          </a:bodyPr>
          <a:lstStyle/>
          <a:p>
            <a:pPr>
              <a:spcAft>
                <a:spcPts val="600"/>
              </a:spcAft>
            </a:pPr>
            <a:r>
              <a:rPr lang="en-GB" sz="1000" noProof="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000" noProof="0">
              <a:latin typeface="Work Sans" pitchFamily="2" charset="77"/>
            </a:endParaRPr>
          </a:p>
          <a:p>
            <a:pPr marL="0" indent="0">
              <a:spcAft>
                <a:spcPts val="600"/>
              </a:spcAft>
              <a:buNone/>
            </a:pPr>
            <a:r>
              <a:rPr lang="en-GB" sz="1000" b="1" noProof="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On the </a:t>
            </a:r>
            <a:r>
              <a:rPr lang="en-GB" sz="1000" i="1" noProof="0">
                <a:latin typeface="Work Sans" pitchFamily="2" charset="77"/>
              </a:rPr>
              <a:t>Home</a:t>
            </a:r>
            <a:r>
              <a:rPr lang="en-GB" sz="1000" noProof="0">
                <a:latin typeface="Work Sans" pitchFamily="2" charset="77"/>
              </a:rPr>
              <a:t> tab, select </a:t>
            </a:r>
            <a:r>
              <a:rPr lang="en-GB" sz="1000" i="1" noProof="0">
                <a:latin typeface="Work Sans" pitchFamily="2" charset="77"/>
              </a:rPr>
              <a:t>Arrange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From the </a:t>
            </a:r>
            <a:r>
              <a:rPr lang="en-GB" sz="1000" i="1" noProof="0">
                <a:latin typeface="Work Sans" pitchFamily="2" charset="77"/>
              </a:rPr>
              <a:t>Arrange </a:t>
            </a:r>
            <a:r>
              <a:rPr lang="en-GB" sz="1000" noProof="0">
                <a:latin typeface="Work Sans" pitchFamily="2" charset="77"/>
              </a:rPr>
              <a:t>menu, choose "Selection Pane.“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A tab will open on the right side of the window. Drag the objects until they have the desired order. This will not affect the layout on the page, only the order in which they are read by screen readers.</a:t>
            </a:r>
          </a:p>
          <a:p>
            <a:endParaRPr lang="en-GB" sz="1000" noProof="0">
              <a:latin typeface="Work Sans" pitchFamily="2" charset="77"/>
            </a:endParaRPr>
          </a:p>
        </p:txBody>
      </p:sp>
      <p:sp>
        <p:nvSpPr>
          <p:cNvPr id="10" name="textruta 9">
            <a:extLst>
              <a:ext uri="{FF2B5EF4-FFF2-40B4-BE49-F238E27FC236}">
                <a16:creationId xmlns:a16="http://schemas.microsoft.com/office/drawing/2014/main" id="{428F5CB4-3C8B-C8B1-437D-FEBDF5863F8A}"/>
              </a:ext>
            </a:extLst>
          </p:cNvPr>
          <p:cNvSpPr txBox="1"/>
          <p:nvPr userDrawn="1"/>
        </p:nvSpPr>
        <p:spPr>
          <a:xfrm>
            <a:off x="934309" y="2231036"/>
            <a:ext cx="4248150" cy="307777"/>
          </a:xfrm>
          <a:prstGeom prst="rect">
            <a:avLst/>
          </a:prstGeom>
          <a:noFill/>
        </p:spPr>
        <p:txBody>
          <a:bodyPr wrap="square" rtlCol="0">
            <a:spAutoFit/>
          </a:bodyPr>
          <a:lstStyle/>
          <a:p>
            <a:r>
              <a:rPr lang="en-GB" sz="1400" noProof="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DD22A84C-EFA4-C49C-D348-83942967797F}"/>
              </a:ext>
            </a:extLst>
          </p:cNvPr>
          <p:cNvSpPr txBox="1"/>
          <p:nvPr userDrawn="1"/>
        </p:nvSpPr>
        <p:spPr>
          <a:xfrm>
            <a:off x="5543785" y="2231036"/>
            <a:ext cx="4248150" cy="307777"/>
          </a:xfrm>
          <a:prstGeom prst="rect">
            <a:avLst/>
          </a:prstGeom>
          <a:noFill/>
        </p:spPr>
        <p:txBody>
          <a:bodyPr wrap="square" rtlCol="0">
            <a:spAutoFit/>
          </a:bodyPr>
          <a:lstStyle/>
          <a:p>
            <a:r>
              <a:rPr lang="en-GB" sz="1400" noProof="0">
                <a:latin typeface="Work Sans Medium" pitchFamily="2" charset="77"/>
              </a:rPr>
              <a:t>Set reading order</a:t>
            </a:r>
          </a:p>
        </p:txBody>
      </p:sp>
    </p:spTree>
    <p:extLst>
      <p:ext uri="{BB962C8B-B14F-4D97-AF65-F5344CB8AC3E}">
        <p14:creationId xmlns:p14="http://schemas.microsoft.com/office/powerpoint/2010/main" val="1528221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EDEDED"/>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3" name="Bildobjekt 2">
            <a:extLst>
              <a:ext uri="{FF2B5EF4-FFF2-40B4-BE49-F238E27FC236}">
                <a16:creationId xmlns:a16="http://schemas.microsoft.com/office/drawing/2014/main" id="{770144CE-F533-5220-A14A-4B8EE3684C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680955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50364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698348269"/>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184753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63441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11262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GB" noProof="0"/>
              <a:t>Klicka här för att ändra format på bakgrundstexten</a:t>
            </a:r>
          </a:p>
        </p:txBody>
      </p:sp>
    </p:spTree>
    <p:extLst>
      <p:ext uri="{BB962C8B-B14F-4D97-AF65-F5344CB8AC3E}">
        <p14:creationId xmlns:p14="http://schemas.microsoft.com/office/powerpoint/2010/main" val="3467529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GB" noProof="0"/>
              <a:t>Klicka på ikonen för att lägga till en bild</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92494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GB" noProof="0"/>
              <a:t>Klicka på ikonen för att lägga till en bild</a:t>
            </a:r>
          </a:p>
        </p:txBody>
      </p:sp>
    </p:spTree>
    <p:extLst>
      <p:ext uri="{BB962C8B-B14F-4D97-AF65-F5344CB8AC3E}">
        <p14:creationId xmlns:p14="http://schemas.microsoft.com/office/powerpoint/2010/main" val="4185823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GB" noProof="0"/>
              <a:t>Klicka på ikonen för att lägga till en bild</a:t>
            </a:r>
          </a:p>
        </p:txBody>
      </p:sp>
    </p:spTree>
    <p:extLst>
      <p:ext uri="{BB962C8B-B14F-4D97-AF65-F5344CB8AC3E}">
        <p14:creationId xmlns:p14="http://schemas.microsoft.com/office/powerpoint/2010/main" val="2123184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GB" noProof="0"/>
              <a:t>Klicka på ikonen för att lägga till en bild</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591889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86427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BFBFBF"/>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3" name="Bildobjekt 2">
            <a:extLst>
              <a:ext uri="{FF2B5EF4-FFF2-40B4-BE49-F238E27FC236}">
                <a16:creationId xmlns:a16="http://schemas.microsoft.com/office/drawing/2014/main" id="{770144CE-F533-5220-A14A-4B8EE3684C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18763686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841879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3413597319"/>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12190791"/>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53876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510606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GB" noProof="0"/>
              <a:t>Klicka här för att ändra format på bakgrundstexten</a:t>
            </a:r>
          </a:p>
        </p:txBody>
      </p:sp>
    </p:spTree>
    <p:extLst>
      <p:ext uri="{BB962C8B-B14F-4D97-AF65-F5344CB8AC3E}">
        <p14:creationId xmlns:p14="http://schemas.microsoft.com/office/powerpoint/2010/main" val="4262904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GB" noProof="0"/>
              <a:t>Klicka på ikonen för att lägga till en bild</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3120715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GB" noProof="0"/>
              <a:t>Klicka på ikonen för att lägga till en bild</a:t>
            </a:r>
          </a:p>
        </p:txBody>
      </p:sp>
    </p:spTree>
    <p:extLst>
      <p:ext uri="{BB962C8B-B14F-4D97-AF65-F5344CB8AC3E}">
        <p14:creationId xmlns:p14="http://schemas.microsoft.com/office/powerpoint/2010/main" val="1659422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GB" noProof="0"/>
              <a:t>Klicka på ikonen för att lägga till en bild</a:t>
            </a:r>
          </a:p>
        </p:txBody>
      </p:sp>
    </p:spTree>
    <p:extLst>
      <p:ext uri="{BB962C8B-B14F-4D97-AF65-F5344CB8AC3E}">
        <p14:creationId xmlns:p14="http://schemas.microsoft.com/office/powerpoint/2010/main" val="2556412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GB" noProof="0"/>
              <a:t>Klicka på ikonen för att lägga till en bild</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70496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80918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759083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91348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GB" noProof="0"/>
              <a:t>Klicka här för att ändra format på bakgrundstexten</a:t>
            </a:r>
          </a:p>
        </p:txBody>
      </p:sp>
    </p:spTree>
    <p:extLst>
      <p:ext uri="{BB962C8B-B14F-4D97-AF65-F5344CB8AC3E}">
        <p14:creationId xmlns:p14="http://schemas.microsoft.com/office/powerpoint/2010/main" val="266373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GB" noProof="0"/>
              <a:t>Klicka på ikonen för att lägga till en bild</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727522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GB" noProof="0"/>
              <a:t>Klicka på ikonen för att lägga till en bild</a:t>
            </a:r>
          </a:p>
        </p:txBody>
      </p:sp>
    </p:spTree>
    <p:extLst>
      <p:ext uri="{BB962C8B-B14F-4D97-AF65-F5344CB8AC3E}">
        <p14:creationId xmlns:p14="http://schemas.microsoft.com/office/powerpoint/2010/main" val="2131801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03/05/2024</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GB" noProof="0"/>
              <a:t>Klicka på ikonen för att lägga till en bild</a:t>
            </a:r>
          </a:p>
        </p:txBody>
      </p:sp>
    </p:spTree>
    <p:extLst>
      <p:ext uri="{BB962C8B-B14F-4D97-AF65-F5344CB8AC3E}">
        <p14:creationId xmlns:p14="http://schemas.microsoft.com/office/powerpoint/2010/main" val="988021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03/05/2024</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3F0079B0-5728-4257-7917-99D48BD014B6}"/>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34268216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5" r:id="rId13"/>
    <p:sldLayoutId id="2147483663" r:id="rId14"/>
    <p:sldLayoutId id="2147483664" r:id="rId15"/>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03/05/2024</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BF9B40D9-3FDF-80C1-89DD-E8B6DE0D825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40759002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FBFB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03/05/2024</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BF9B40D9-3FDF-80C1-89DD-E8B6DE0D825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38133218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01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8B8E04-D8A8-91DC-184C-9FEB8B67056B}"/>
              </a:ext>
            </a:extLst>
          </p:cNvPr>
          <p:cNvSpPr>
            <a:spLocks noGrp="1"/>
          </p:cNvSpPr>
          <p:nvPr>
            <p:ph type="title"/>
          </p:nvPr>
        </p:nvSpPr>
        <p:spPr/>
        <p:txBody>
          <a:bodyPr/>
          <a:lstStyle/>
          <a:p>
            <a:r>
              <a:rPr lang="en-GB" sz="3200">
                <a:latin typeface="Work Sans" pitchFamily="2" charset="77"/>
              </a:rPr>
              <a:t>Development Goals to Constantly Renew Education and Research</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157B1A13-7A6C-8A96-D364-DE2F16DF7616}"/>
              </a:ext>
            </a:extLst>
          </p:cNvPr>
          <p:cNvSpPr>
            <a:spLocks noGrp="1"/>
          </p:cNvSpPr>
          <p:nvPr>
            <p:ph sz="quarter" idx="15"/>
          </p:nvPr>
        </p:nvSpPr>
        <p:spPr/>
        <p:txBody>
          <a:bodyPr/>
          <a:lstStyle/>
          <a:p>
            <a:pPr marL="285750" lvl="0" indent="-285750" algn="l" rtl="0">
              <a:lnSpc>
                <a:spcPts val="2120"/>
              </a:lnSpc>
              <a:buFont typeface="Arial" panose="020B0604020202020204" pitchFamily="34" charset="0"/>
              <a:buChar char="•"/>
            </a:pPr>
            <a:r>
              <a:rPr lang="en-gb" sz="1600" u="none" baseline="0" dirty="0">
                <a:solidFill>
                  <a:schemeClr val="tx1">
                    <a:lumMod val="65000"/>
                    <a:lumOff val="35000"/>
                  </a:schemeClr>
                </a:solidFill>
                <a:latin typeface="Work Sans" pitchFamily="2" charset="77"/>
              </a:rPr>
              <a:t>Expand education and strengthen the connection between education and research.</a:t>
            </a:r>
          </a:p>
          <a:p>
            <a:pPr marL="285750" lvl="0" indent="-285750" algn="l" rtl="0">
              <a:lnSpc>
                <a:spcPts val="2120"/>
              </a:lnSpc>
              <a:spcBef>
                <a:spcPts val="3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Develop research excellence</a:t>
            </a:r>
            <a:r>
              <a:rPr lang="en-GB" sz="1600" u="none" baseline="0" dirty="0">
                <a:solidFill>
                  <a:schemeClr val="tx1">
                    <a:lumMod val="65000"/>
                    <a:lumOff val="35000"/>
                  </a:schemeClr>
                </a:solidFill>
                <a:latin typeface="Work Sans" pitchFamily="2" charset="77"/>
              </a:rPr>
              <a:t>.</a:t>
            </a:r>
            <a:endParaRPr lang="en-gb" sz="1600" u="none" baseline="0" dirty="0">
              <a:solidFill>
                <a:schemeClr val="tx1">
                  <a:lumMod val="65000"/>
                  <a:lumOff val="35000"/>
                </a:schemeClr>
              </a:solidFill>
              <a:latin typeface="Work Sans" pitchFamily="2" charset="77"/>
            </a:endParaRPr>
          </a:p>
          <a:p>
            <a:pPr marL="285750" lvl="0" indent="-285750" algn="l" rtl="0">
              <a:lnSpc>
                <a:spcPts val="2120"/>
              </a:lnSpc>
              <a:spcBef>
                <a:spcPts val="3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Strengthen transdisciplinary and challenge-driven research.</a:t>
            </a:r>
          </a:p>
          <a:p>
            <a:pPr marL="285750" lvl="0" indent="-285750" algn="l" rtl="0">
              <a:lnSpc>
                <a:spcPts val="2120"/>
              </a:lnSpc>
              <a:spcBef>
                <a:spcPts val="3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Coordinate and concentrate the University’s resources.</a:t>
            </a:r>
          </a:p>
          <a:p>
            <a:pPr marL="285750" lvl="0" indent="-285750" algn="l" rtl="0">
              <a:lnSpc>
                <a:spcPts val="2120"/>
              </a:lnSpc>
              <a:spcBef>
                <a:spcPts val="3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Exploit the potential of Campus Gotland.</a:t>
            </a:r>
          </a:p>
          <a:p>
            <a:pPr marL="285750" lvl="0" indent="-285750" algn="l" rtl="0">
              <a:lnSpc>
                <a:spcPts val="2120"/>
              </a:lnSpc>
              <a:spcBef>
                <a:spcPts val="3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Develop collaboration as an integral part of education and research.</a:t>
            </a:r>
          </a:p>
          <a:p>
            <a:endParaRPr lang="en-GB"/>
          </a:p>
        </p:txBody>
      </p:sp>
      <p:sp>
        <p:nvSpPr>
          <p:cNvPr id="4" name="Platshållare för innehåll 3">
            <a:extLst>
              <a:ext uri="{FF2B5EF4-FFF2-40B4-BE49-F238E27FC236}">
                <a16:creationId xmlns:a16="http://schemas.microsoft.com/office/drawing/2014/main" id="{36BBD2E0-1B4C-1B4D-AC29-29199F0E2D64}"/>
              </a:ext>
            </a:extLst>
          </p:cNvPr>
          <p:cNvSpPr>
            <a:spLocks noGrp="1"/>
          </p:cNvSpPr>
          <p:nvPr>
            <p:ph sz="quarter" idx="16"/>
          </p:nvPr>
        </p:nvSpPr>
        <p:spPr/>
        <p:txBody>
          <a:bodyPr/>
          <a:lstStyle/>
          <a:p>
            <a:endParaRPr lang="en-GB"/>
          </a:p>
        </p:txBody>
      </p:sp>
      <p:pic>
        <p:nvPicPr>
          <p:cNvPr id="5" name="Platshållare för bild 5">
            <a:extLst>
              <a:ext uri="{FF2B5EF4-FFF2-40B4-BE49-F238E27FC236}">
                <a16:creationId xmlns:a16="http://schemas.microsoft.com/office/drawing/2014/main" id="{F26C1D0E-0AAC-7C7C-098F-FDDCED146F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2623051"/>
            <a:ext cx="4640128" cy="1961439"/>
          </a:xfrm>
          <a:prstGeom prst="rect">
            <a:avLst/>
          </a:prstGeom>
        </p:spPr>
      </p:pic>
    </p:spTree>
    <p:extLst>
      <p:ext uri="{BB962C8B-B14F-4D97-AF65-F5344CB8AC3E}">
        <p14:creationId xmlns:p14="http://schemas.microsoft.com/office/powerpoint/2010/main" val="304269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664500-142D-11B5-3687-DCB95B1E4181}"/>
              </a:ext>
            </a:extLst>
          </p:cNvPr>
          <p:cNvSpPr>
            <a:spLocks noGrp="1"/>
          </p:cNvSpPr>
          <p:nvPr>
            <p:ph type="title"/>
          </p:nvPr>
        </p:nvSpPr>
        <p:spPr>
          <a:xfrm>
            <a:off x="947739" y="836613"/>
            <a:ext cx="7565325" cy="1311364"/>
          </a:xfrm>
        </p:spPr>
        <p:txBody>
          <a:bodyPr/>
          <a:lstStyle/>
          <a:p>
            <a:r>
              <a:rPr lang="en-GB" sz="3200">
                <a:latin typeface="Work Sans" pitchFamily="2" charset="77"/>
              </a:rPr>
              <a:t>Strategic Priorities to Enhance Quality and Relevance</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5B4C3CCA-5F85-D8B5-222A-45EF48796E0F}"/>
              </a:ext>
            </a:extLst>
          </p:cNvPr>
          <p:cNvSpPr>
            <a:spLocks noGrp="1"/>
          </p:cNvSpPr>
          <p:nvPr>
            <p:ph sz="quarter" idx="15"/>
          </p:nvPr>
        </p:nvSpPr>
        <p:spPr/>
        <p:txBody>
          <a:bodyPr/>
          <a:lstStyle/>
          <a:p>
            <a:pPr marL="285750" lvl="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Quality assurance and enhancement</a:t>
            </a:r>
          </a:p>
          <a:p>
            <a:pPr marL="285750" lvl="0" indent="-285750">
              <a:lnSpc>
                <a:spcPts val="24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Internationalisation</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Infrastructure</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Talent attraction and career systems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Support and wider environment</a:t>
            </a:r>
            <a:endParaRPr lang="en-GB" sz="1600">
              <a:solidFill>
                <a:schemeClr val="tx1">
                  <a:lumMod val="65000"/>
                  <a:lumOff val="35000"/>
                </a:schemeClr>
              </a:solidFill>
              <a:latin typeface="Work Sans" pitchFamily="2" charset="77"/>
            </a:endParaRPr>
          </a:p>
          <a:p>
            <a:endParaRPr lang="en-GB"/>
          </a:p>
        </p:txBody>
      </p:sp>
      <p:sp>
        <p:nvSpPr>
          <p:cNvPr id="4" name="Platshållare för innehåll 3">
            <a:extLst>
              <a:ext uri="{FF2B5EF4-FFF2-40B4-BE49-F238E27FC236}">
                <a16:creationId xmlns:a16="http://schemas.microsoft.com/office/drawing/2014/main" id="{2969B2E6-F7E3-04B9-23F1-A8BACAD678B7}"/>
              </a:ext>
            </a:extLst>
          </p:cNvPr>
          <p:cNvSpPr>
            <a:spLocks noGrp="1"/>
          </p:cNvSpPr>
          <p:nvPr>
            <p:ph sz="quarter" idx="16"/>
          </p:nvPr>
        </p:nvSpPr>
        <p:spPr/>
        <p:txBody>
          <a:bodyPr/>
          <a:lstStyle/>
          <a:p>
            <a:endParaRPr lang="en-GB"/>
          </a:p>
        </p:txBody>
      </p:sp>
      <p:pic>
        <p:nvPicPr>
          <p:cNvPr id="5" name="Platshållare för bild 9">
            <a:extLst>
              <a:ext uri="{FF2B5EF4-FFF2-40B4-BE49-F238E27FC236}">
                <a16:creationId xmlns:a16="http://schemas.microsoft.com/office/drawing/2014/main" id="{964C02E0-A92A-B8DF-30E0-8FFAF6B8F9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2589312"/>
            <a:ext cx="3596640" cy="2562225"/>
          </a:xfrm>
          <a:prstGeom prst="rect">
            <a:avLst/>
          </a:prstGeom>
        </p:spPr>
      </p:pic>
    </p:spTree>
    <p:extLst>
      <p:ext uri="{BB962C8B-B14F-4D97-AF65-F5344CB8AC3E}">
        <p14:creationId xmlns:p14="http://schemas.microsoft.com/office/powerpoint/2010/main" val="120744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2F9349A4-2E51-D24A-E72A-1BC320C8BF99}"/>
              </a:ext>
            </a:extLst>
          </p:cNvPr>
          <p:cNvSpPr>
            <a:spLocks noGrp="1"/>
          </p:cNvSpPr>
          <p:nvPr>
            <p:ph type="pic" sz="quarter" idx="13"/>
          </p:nvPr>
        </p:nvSpPr>
        <p:spPr/>
      </p:sp>
      <p:sp>
        <p:nvSpPr>
          <p:cNvPr id="3" name="Rubrik 2">
            <a:extLst>
              <a:ext uri="{FF2B5EF4-FFF2-40B4-BE49-F238E27FC236}">
                <a16:creationId xmlns:a16="http://schemas.microsoft.com/office/drawing/2014/main" id="{ECF98699-31F0-D76D-DF41-308CCC805DC6}"/>
              </a:ext>
            </a:extLst>
          </p:cNvPr>
          <p:cNvSpPr>
            <a:spLocks noGrp="1"/>
          </p:cNvSpPr>
          <p:nvPr>
            <p:ph type="title"/>
          </p:nvPr>
        </p:nvSpPr>
        <p:spPr/>
        <p:txBody>
          <a:bodyPr/>
          <a:lstStyle/>
          <a:p>
            <a:r>
              <a:rPr lang="en-GB"/>
              <a:t>In Brief</a:t>
            </a:r>
          </a:p>
        </p:txBody>
      </p:sp>
      <p:sp>
        <p:nvSpPr>
          <p:cNvPr id="4" name="Platshållare för text 3">
            <a:extLst>
              <a:ext uri="{FF2B5EF4-FFF2-40B4-BE49-F238E27FC236}">
                <a16:creationId xmlns:a16="http://schemas.microsoft.com/office/drawing/2014/main" id="{659025E8-EB36-4498-E488-0C213B4EB017}"/>
              </a:ext>
            </a:extLst>
          </p:cNvPr>
          <p:cNvSpPr>
            <a:spLocks noGrp="1"/>
          </p:cNvSpPr>
          <p:nvPr>
            <p:ph type="body" sz="quarter" idx="14"/>
          </p:nvPr>
        </p:nvSpPr>
        <p:spPr>
          <a:xfrm>
            <a:off x="6743700" y="2024063"/>
            <a:ext cx="4283964" cy="3690937"/>
          </a:xfrm>
        </p:spPr>
        <p:txBody>
          <a:bodyPr/>
          <a:lstStyle/>
          <a:p>
            <a:pPr marL="285750" lvl="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53,000 students and 7,600 employees</a:t>
            </a:r>
          </a:p>
          <a:p>
            <a:pPr marL="285750" lvl="0" indent="-285750">
              <a:lnSpc>
                <a:spcPts val="24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3 disciplinary domains – 9 faculties – 60 departments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Creative, interdisciplinary environments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400,000 square meters of facilities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SEK 8 billion turnover – 70% of it in research</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Ranked among the world</a:t>
            </a:r>
            <a:r>
              <a:rPr lang="en-GB" sz="1600">
                <a:solidFill>
                  <a:schemeClr val="tx1">
                    <a:lumMod val="65000"/>
                    <a:lumOff val="35000"/>
                  </a:schemeClr>
                </a:solidFill>
                <a:latin typeface="Work Sans" pitchFamily="2" charset="77"/>
              </a:rPr>
              <a:t>’s top universities</a:t>
            </a:r>
          </a:p>
          <a:p>
            <a:endParaRPr lang="en-GB"/>
          </a:p>
        </p:txBody>
      </p:sp>
      <p:pic>
        <p:nvPicPr>
          <p:cNvPr id="7" name="Bildobjekt 6">
            <a:extLst>
              <a:ext uri="{FF2B5EF4-FFF2-40B4-BE49-F238E27FC236}">
                <a16:creationId xmlns:a16="http://schemas.microsoft.com/office/drawing/2014/main" id="{27E60806-B35E-8C1C-70CB-943A0D0954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51053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7B8B2E-32CB-EAA1-6050-36D7C78669E0}"/>
              </a:ext>
            </a:extLst>
          </p:cNvPr>
          <p:cNvSpPr>
            <a:spLocks noGrp="1"/>
          </p:cNvSpPr>
          <p:nvPr>
            <p:ph type="title"/>
          </p:nvPr>
        </p:nvSpPr>
        <p:spPr>
          <a:xfrm>
            <a:off x="947739" y="836613"/>
            <a:ext cx="8196262" cy="672147"/>
          </a:xfrm>
        </p:spPr>
        <p:txBody>
          <a:bodyPr/>
          <a:lstStyle/>
          <a:p>
            <a:r>
              <a:rPr lang="en-GB"/>
              <a:t>Ranking</a:t>
            </a:r>
          </a:p>
        </p:txBody>
      </p:sp>
      <p:sp>
        <p:nvSpPr>
          <p:cNvPr id="3" name="Platshållare för innehåll 2">
            <a:extLst>
              <a:ext uri="{FF2B5EF4-FFF2-40B4-BE49-F238E27FC236}">
                <a16:creationId xmlns:a16="http://schemas.microsoft.com/office/drawing/2014/main" id="{CF8BA561-998B-8AEF-1798-8E6C9B005650}"/>
              </a:ext>
            </a:extLst>
          </p:cNvPr>
          <p:cNvSpPr>
            <a:spLocks noGrp="1"/>
          </p:cNvSpPr>
          <p:nvPr>
            <p:ph sz="quarter" idx="15"/>
          </p:nvPr>
        </p:nvSpPr>
        <p:spPr>
          <a:xfrm>
            <a:off x="947738" y="3388468"/>
            <a:ext cx="4559300" cy="2577950"/>
          </a:xfrm>
        </p:spPr>
        <p:txBody>
          <a:bodyPr/>
          <a:lstStyle/>
          <a:p>
            <a:pPr marL="28575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There are more than 25,000 universities in the world. Uppsala universitet rankas bland de främsta.</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ARWU (Shanghai Ranking)</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THE (Times Higher Education)</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QS Ranking</a:t>
            </a:r>
          </a:p>
          <a:p>
            <a:pPr marL="285750" lvl="0" indent="-285750">
              <a:lnSpc>
                <a:spcPts val="2120"/>
              </a:lnSpc>
              <a:buFont typeface="Arial" panose="020B0604020202020204" pitchFamily="34" charset="0"/>
              <a:buChar char="•"/>
            </a:pPr>
            <a:endParaRPr lang="sv-SE" sz="1600" dirty="0">
              <a:solidFill>
                <a:schemeClr val="tx1">
                  <a:lumMod val="65000"/>
                  <a:lumOff val="35000"/>
                </a:schemeClr>
              </a:solidFill>
              <a:latin typeface="Work Sans" pitchFamily="2" charset="77"/>
            </a:endParaRPr>
          </a:p>
          <a:p>
            <a:endParaRPr lang="en-GB"/>
          </a:p>
        </p:txBody>
      </p:sp>
      <p:sp>
        <p:nvSpPr>
          <p:cNvPr id="4" name="Platshållare för innehåll 3">
            <a:extLst>
              <a:ext uri="{FF2B5EF4-FFF2-40B4-BE49-F238E27FC236}">
                <a16:creationId xmlns:a16="http://schemas.microsoft.com/office/drawing/2014/main" id="{C1F44357-CCD5-84E6-A78E-6AF6B4D70C2E}"/>
              </a:ext>
            </a:extLst>
          </p:cNvPr>
          <p:cNvSpPr>
            <a:spLocks noGrp="1"/>
          </p:cNvSpPr>
          <p:nvPr>
            <p:ph sz="quarter" idx="16"/>
          </p:nvPr>
        </p:nvSpPr>
        <p:spPr>
          <a:xfrm>
            <a:off x="6089081" y="3388468"/>
            <a:ext cx="4559300" cy="2577950"/>
          </a:xfrm>
        </p:spPr>
        <p:txBody>
          <a:bodyPr/>
          <a:lstStyle/>
          <a:p>
            <a:pPr marL="0" indent="0" algn="l" rtl="0">
              <a:lnSpc>
                <a:spcPts val="2120"/>
              </a:lnSpc>
              <a:buNone/>
            </a:pPr>
            <a:r>
              <a:rPr lang="en-gb" sz="1600" u="none" baseline="0" dirty="0">
                <a:solidFill>
                  <a:schemeClr val="tx1">
                    <a:lumMod val="65000"/>
                    <a:lumOff val="35000"/>
                  </a:schemeClr>
                </a:solidFill>
                <a:latin typeface="Work Sans" pitchFamily="2" charset="77"/>
              </a:rPr>
              <a:t>New ranking: QS World University Ranking: Sustainability. Measures universities’ efforts to move forward on sustainable development and has two components: environmental impact and social impact. Uppsala University 11th out of 700 </a:t>
            </a:r>
            <a:r>
              <a:rPr lang="en-GB" sz="1600" u="none" baseline="0" dirty="0">
                <a:solidFill>
                  <a:schemeClr val="tx1">
                    <a:lumMod val="65000"/>
                    <a:lumOff val="35000"/>
                  </a:schemeClr>
                </a:solidFill>
                <a:latin typeface="Work Sans" pitchFamily="2" charset="77"/>
              </a:rPr>
              <a:t>universities </a:t>
            </a:r>
            <a:r>
              <a:rPr lang="en-gb" sz="1600" u="none" baseline="0" dirty="0">
                <a:solidFill>
                  <a:schemeClr val="tx1">
                    <a:lumMod val="65000"/>
                    <a:lumOff val="35000"/>
                  </a:schemeClr>
                </a:solidFill>
                <a:latin typeface="Work Sans" pitchFamily="2" charset="77"/>
              </a:rPr>
              <a:t>worldwide. Best in the EU. </a:t>
            </a:r>
          </a:p>
          <a:p>
            <a:pPr>
              <a:lnSpc>
                <a:spcPts val="2120"/>
              </a:lnSpc>
            </a:pPr>
            <a:endParaRPr lang="sv-SE" sz="1600" dirty="0">
              <a:solidFill>
                <a:schemeClr val="tx1">
                  <a:lumMod val="65000"/>
                  <a:lumOff val="35000"/>
                </a:schemeClr>
              </a:solidFill>
              <a:latin typeface="Work Sans" pitchFamily="2" charset="77"/>
            </a:endParaRPr>
          </a:p>
          <a:p>
            <a:endParaRPr lang="en-GB"/>
          </a:p>
        </p:txBody>
      </p:sp>
      <p:pic>
        <p:nvPicPr>
          <p:cNvPr id="5" name="Bildobjekt 4">
            <a:extLst>
              <a:ext uri="{FF2B5EF4-FFF2-40B4-BE49-F238E27FC236}">
                <a16:creationId xmlns:a16="http://schemas.microsoft.com/office/drawing/2014/main" id="{29B1A3B8-083C-8B70-88CC-BDB4D93B44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921" y="1695637"/>
            <a:ext cx="7772400" cy="145911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Pennanteckning 5">
                <a:extLst>
                  <a:ext uri="{FF2B5EF4-FFF2-40B4-BE49-F238E27FC236}">
                    <a16:creationId xmlns:a16="http://schemas.microsoft.com/office/drawing/2014/main" id="{95EF4376-A52E-AD55-81B7-C1DA215ED3E6}"/>
                  </a:ext>
                </a:extLst>
              </p14:cNvPr>
              <p14:cNvContentPartPr/>
              <p14:nvPr/>
            </p14:nvContentPartPr>
            <p14:xfrm>
              <a:off x="8199118" y="1635915"/>
              <a:ext cx="149760" cy="550440"/>
            </p14:xfrm>
          </p:contentPart>
        </mc:Choice>
        <mc:Fallback xmlns="">
          <p:pic>
            <p:nvPicPr>
              <p:cNvPr id="6" name="Pennanteckning 5">
                <a:extLst>
                  <a:ext uri="{FF2B5EF4-FFF2-40B4-BE49-F238E27FC236}">
                    <a16:creationId xmlns:a16="http://schemas.microsoft.com/office/drawing/2014/main" id="{95EF4376-A52E-AD55-81B7-C1DA215ED3E6}"/>
                  </a:ext>
                </a:extLst>
              </p:cNvPr>
              <p:cNvPicPr/>
              <p:nvPr/>
            </p:nvPicPr>
            <p:blipFill>
              <a:blip r:embed="rId4"/>
              <a:stretch>
                <a:fillRect/>
              </a:stretch>
            </p:blipFill>
            <p:spPr>
              <a:xfrm>
                <a:off x="8190118" y="1626915"/>
                <a:ext cx="167400" cy="568080"/>
              </a:xfrm>
              <a:prstGeom prst="rect">
                <a:avLst/>
              </a:prstGeom>
            </p:spPr>
          </p:pic>
        </mc:Fallback>
      </mc:AlternateContent>
      <p:sp>
        <p:nvSpPr>
          <p:cNvPr id="7" name="textruta 6">
            <a:extLst>
              <a:ext uri="{FF2B5EF4-FFF2-40B4-BE49-F238E27FC236}">
                <a16:creationId xmlns:a16="http://schemas.microsoft.com/office/drawing/2014/main" id="{FCC8ECEA-4256-E1EB-44F7-7FBE5B2DF10D}"/>
              </a:ext>
            </a:extLst>
          </p:cNvPr>
          <p:cNvSpPr txBox="1"/>
          <p:nvPr/>
        </p:nvSpPr>
        <p:spPr>
          <a:xfrm>
            <a:off x="8375321" y="1296543"/>
            <a:ext cx="2109361" cy="614592"/>
          </a:xfrm>
          <a:prstGeom prst="rect">
            <a:avLst/>
          </a:prstGeom>
          <a:noFill/>
        </p:spPr>
        <p:txBody>
          <a:bodyPr wrap="square" rtlCol="0">
            <a:spAutoFit/>
          </a:bodyPr>
          <a:lstStyle/>
          <a:p>
            <a:pPr>
              <a:lnSpc>
                <a:spcPts val="2120"/>
              </a:lnSpc>
            </a:pPr>
            <a:r>
              <a:rPr lang="sv-SE" sz="1600" dirty="0">
                <a:solidFill>
                  <a:schemeClr val="tx1">
                    <a:lumMod val="65000"/>
                    <a:lumOff val="35000"/>
                  </a:schemeClr>
                </a:solidFill>
                <a:latin typeface="Work Sans" pitchFamily="2" charset="77"/>
              </a:rPr>
              <a:t>Uppsala university among the best</a:t>
            </a:r>
          </a:p>
        </p:txBody>
      </p:sp>
      <p:sp>
        <p:nvSpPr>
          <p:cNvPr id="8" name="textruta 7">
            <a:extLst>
              <a:ext uri="{FF2B5EF4-FFF2-40B4-BE49-F238E27FC236}">
                <a16:creationId xmlns:a16="http://schemas.microsoft.com/office/drawing/2014/main" id="{CC6D614D-9365-79C9-1124-77AC288F57E3}"/>
              </a:ext>
            </a:extLst>
          </p:cNvPr>
          <p:cNvSpPr txBox="1"/>
          <p:nvPr/>
        </p:nvSpPr>
        <p:spPr>
          <a:xfrm>
            <a:off x="3341882" y="2602311"/>
            <a:ext cx="4003198" cy="345287"/>
          </a:xfrm>
          <a:prstGeom prst="rect">
            <a:avLst/>
          </a:prstGeom>
          <a:noFill/>
        </p:spPr>
        <p:txBody>
          <a:bodyPr wrap="square" rtlCol="0">
            <a:spAutoFit/>
          </a:bodyPr>
          <a:lstStyle/>
          <a:p>
            <a:pPr>
              <a:lnSpc>
                <a:spcPts val="2120"/>
              </a:lnSpc>
            </a:pPr>
            <a:r>
              <a:rPr lang="sv-SE" sz="1600" dirty="0">
                <a:solidFill>
                  <a:schemeClr val="tx1">
                    <a:lumMod val="65000"/>
                    <a:lumOff val="35000"/>
                  </a:schemeClr>
                </a:solidFill>
                <a:latin typeface="Work Sans" pitchFamily="2" charset="77"/>
              </a:rPr>
              <a:t>All the universities in the world</a:t>
            </a:r>
          </a:p>
        </p:txBody>
      </p:sp>
      <mc:AlternateContent xmlns:mc="http://schemas.openxmlformats.org/markup-compatibility/2006" xmlns:p14="http://schemas.microsoft.com/office/powerpoint/2010/main">
        <mc:Choice Requires="p14">
          <p:contentPart p14:bwMode="auto" r:id="rId5">
            <p14:nvContentPartPr>
              <p14:cNvPr id="9" name="Pennanteckning 8">
                <a:extLst>
                  <a:ext uri="{FF2B5EF4-FFF2-40B4-BE49-F238E27FC236}">
                    <a16:creationId xmlns:a16="http://schemas.microsoft.com/office/drawing/2014/main" id="{2E78FFC2-C76B-CB68-1DE0-589E8C0850E2}"/>
                  </a:ext>
                </a:extLst>
              </p14:cNvPr>
              <p14:cNvContentPartPr/>
              <p14:nvPr/>
            </p14:nvContentPartPr>
            <p14:xfrm>
              <a:off x="6613318" y="2469675"/>
              <a:ext cx="1678680" cy="305280"/>
            </p14:xfrm>
          </p:contentPart>
        </mc:Choice>
        <mc:Fallback xmlns="">
          <p:pic>
            <p:nvPicPr>
              <p:cNvPr id="9" name="Pennanteckning 8">
                <a:extLst>
                  <a:ext uri="{FF2B5EF4-FFF2-40B4-BE49-F238E27FC236}">
                    <a16:creationId xmlns:a16="http://schemas.microsoft.com/office/drawing/2014/main" id="{2E78FFC2-C76B-CB68-1DE0-589E8C0850E2}"/>
                  </a:ext>
                </a:extLst>
              </p:cNvPr>
              <p:cNvPicPr/>
              <p:nvPr/>
            </p:nvPicPr>
            <p:blipFill>
              <a:blip r:embed="rId6"/>
              <a:stretch>
                <a:fillRect/>
              </a:stretch>
            </p:blipFill>
            <p:spPr>
              <a:xfrm>
                <a:off x="6604318" y="2460675"/>
                <a:ext cx="16963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Pennanteckning 9">
                <a:extLst>
                  <a:ext uri="{FF2B5EF4-FFF2-40B4-BE49-F238E27FC236}">
                    <a16:creationId xmlns:a16="http://schemas.microsoft.com/office/drawing/2014/main" id="{64CAA5E0-D748-624C-40E7-98514F332D04}"/>
                  </a:ext>
                </a:extLst>
              </p14:cNvPr>
              <p14:cNvContentPartPr/>
              <p14:nvPr/>
            </p14:nvContentPartPr>
            <p14:xfrm>
              <a:off x="1149598" y="2553195"/>
              <a:ext cx="2243880" cy="237600"/>
            </p14:xfrm>
          </p:contentPart>
        </mc:Choice>
        <mc:Fallback xmlns="">
          <p:pic>
            <p:nvPicPr>
              <p:cNvPr id="10" name="Pennanteckning 9">
                <a:extLst>
                  <a:ext uri="{FF2B5EF4-FFF2-40B4-BE49-F238E27FC236}">
                    <a16:creationId xmlns:a16="http://schemas.microsoft.com/office/drawing/2014/main" id="{64CAA5E0-D748-624C-40E7-98514F332D04}"/>
                  </a:ext>
                </a:extLst>
              </p:cNvPr>
              <p:cNvPicPr/>
              <p:nvPr/>
            </p:nvPicPr>
            <p:blipFill>
              <a:blip r:embed="rId8"/>
              <a:stretch>
                <a:fillRect/>
              </a:stretch>
            </p:blipFill>
            <p:spPr>
              <a:xfrm>
                <a:off x="1140597" y="2544195"/>
                <a:ext cx="2261523" cy="255240"/>
              </a:xfrm>
              <a:prstGeom prst="rect">
                <a:avLst/>
              </a:prstGeom>
            </p:spPr>
          </p:pic>
        </mc:Fallback>
      </mc:AlternateContent>
    </p:spTree>
    <p:extLst>
      <p:ext uri="{BB962C8B-B14F-4D97-AF65-F5344CB8AC3E}">
        <p14:creationId xmlns:p14="http://schemas.microsoft.com/office/powerpoint/2010/main" val="104399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F1BE8C-89E5-869B-395B-0FE2998F7997}"/>
              </a:ext>
            </a:extLst>
          </p:cNvPr>
          <p:cNvSpPr>
            <a:spLocks noGrp="1"/>
          </p:cNvSpPr>
          <p:nvPr>
            <p:ph type="title"/>
          </p:nvPr>
        </p:nvSpPr>
        <p:spPr>
          <a:xfrm>
            <a:off x="947739" y="836612"/>
            <a:ext cx="6440614" cy="1248219"/>
          </a:xfrm>
        </p:spPr>
        <p:txBody>
          <a:bodyPr/>
          <a:lstStyle/>
          <a:p>
            <a:r>
              <a:rPr lang="en-GB" sz="3200">
                <a:latin typeface="Work Sans" pitchFamily="2" charset="77"/>
              </a:rPr>
              <a:t>Education and Research in Three Disciplinary Domains</a:t>
            </a:r>
            <a:br>
              <a:rPr lang="en-GB" sz="3200">
                <a:latin typeface="Work Sans" pitchFamily="2" charset="77"/>
              </a:rPr>
            </a:br>
            <a:endParaRPr lang="en-GB"/>
          </a:p>
        </p:txBody>
      </p:sp>
      <p:sp>
        <p:nvSpPr>
          <p:cNvPr id="4" name="textruta 3">
            <a:extLst>
              <a:ext uri="{FF2B5EF4-FFF2-40B4-BE49-F238E27FC236}">
                <a16:creationId xmlns:a16="http://schemas.microsoft.com/office/drawing/2014/main" id="{E3411483-3159-3DD0-2C4A-7B9DF6543FBF}"/>
              </a:ext>
            </a:extLst>
          </p:cNvPr>
          <p:cNvSpPr txBox="1"/>
          <p:nvPr/>
        </p:nvSpPr>
        <p:spPr>
          <a:xfrm>
            <a:off x="947738" y="4497894"/>
            <a:ext cx="9636873" cy="1164486"/>
          </a:xfrm>
          <a:prstGeom prst="rect">
            <a:avLst/>
          </a:prstGeom>
          <a:noFill/>
        </p:spPr>
        <p:txBody>
          <a:bodyPr wrap="square" numCol="3" rtlCol="0">
            <a:spAutoFit/>
          </a:bodyPr>
          <a:lstStyle/>
          <a:p>
            <a:pPr>
              <a:lnSpc>
                <a:spcPts val="2120"/>
              </a:lnSpc>
            </a:pPr>
            <a:r>
              <a:rPr lang="sv-SE" sz="1600" dirty="0">
                <a:solidFill>
                  <a:schemeClr val="tx1">
                    <a:lumMod val="65000"/>
                    <a:lumOff val="35000"/>
                  </a:schemeClr>
                </a:solidFill>
                <a:latin typeface="Work Sans Medium" pitchFamily="2" charset="77"/>
              </a:rPr>
              <a:t>Humanities and </a:t>
            </a:r>
          </a:p>
          <a:p>
            <a:pPr>
              <a:lnSpc>
                <a:spcPts val="2120"/>
              </a:lnSpc>
            </a:pPr>
            <a:r>
              <a:rPr lang="sv-SE" sz="1600" dirty="0">
                <a:solidFill>
                  <a:schemeClr val="tx1">
                    <a:lumMod val="65000"/>
                    <a:lumOff val="35000"/>
                  </a:schemeClr>
                </a:solidFill>
                <a:latin typeface="Work Sans Medium" pitchFamily="2" charset="77"/>
              </a:rPr>
              <a:t>Social Sciences</a:t>
            </a:r>
          </a:p>
          <a:p>
            <a:pPr>
              <a:lnSpc>
                <a:spcPts val="2120"/>
              </a:lnSpc>
            </a:pPr>
            <a:endParaRPr lang="sv-SE" sz="1600" dirty="0">
              <a:solidFill>
                <a:schemeClr val="tx1">
                  <a:lumMod val="65000"/>
                  <a:lumOff val="35000"/>
                </a:schemeClr>
              </a:solidFill>
              <a:latin typeface="Work Sans" pitchFamily="2" charset="77"/>
            </a:endParaRPr>
          </a:p>
          <a:p>
            <a:pPr>
              <a:lnSpc>
                <a:spcPts val="2120"/>
              </a:lnSpc>
            </a:pPr>
            <a:r>
              <a:rPr lang="sv-SE" sz="1600" dirty="0">
                <a:solidFill>
                  <a:schemeClr val="tx1">
                    <a:lumMod val="65000"/>
                    <a:lumOff val="35000"/>
                  </a:schemeClr>
                </a:solidFill>
                <a:latin typeface="Work Sans" pitchFamily="2" charset="77"/>
              </a:rPr>
              <a:t>6 faculties</a:t>
            </a:r>
          </a:p>
          <a:p>
            <a:pPr>
              <a:lnSpc>
                <a:spcPts val="2120"/>
              </a:lnSpc>
            </a:pPr>
            <a:r>
              <a:rPr lang="sv-SE" sz="1600" dirty="0">
                <a:solidFill>
                  <a:schemeClr val="tx1">
                    <a:lumMod val="65000"/>
                    <a:lumOff val="35000"/>
                  </a:schemeClr>
                </a:solidFill>
                <a:latin typeface="Work Sans Medium" pitchFamily="2" charset="77"/>
              </a:rPr>
              <a:t>Medicine och </a:t>
            </a:r>
          </a:p>
          <a:p>
            <a:pPr>
              <a:lnSpc>
                <a:spcPts val="2120"/>
              </a:lnSpc>
            </a:pPr>
            <a:r>
              <a:rPr lang="sv-SE" sz="1600" dirty="0">
                <a:solidFill>
                  <a:schemeClr val="tx1">
                    <a:lumMod val="65000"/>
                    <a:lumOff val="35000"/>
                  </a:schemeClr>
                </a:solidFill>
                <a:latin typeface="Work Sans Medium" pitchFamily="2" charset="77"/>
              </a:rPr>
              <a:t>Pharmacy</a:t>
            </a:r>
          </a:p>
          <a:p>
            <a:pPr>
              <a:lnSpc>
                <a:spcPts val="2120"/>
              </a:lnSpc>
            </a:pPr>
            <a:endParaRPr lang="sv-SE" sz="1600" dirty="0">
              <a:solidFill>
                <a:schemeClr val="tx1">
                  <a:lumMod val="65000"/>
                  <a:lumOff val="35000"/>
                </a:schemeClr>
              </a:solidFill>
              <a:latin typeface="Work Sans" pitchFamily="2" charset="77"/>
            </a:endParaRPr>
          </a:p>
          <a:p>
            <a:pPr>
              <a:lnSpc>
                <a:spcPts val="2120"/>
              </a:lnSpc>
            </a:pPr>
            <a:r>
              <a:rPr lang="sv-SE" sz="1600" dirty="0">
                <a:solidFill>
                  <a:schemeClr val="tx1">
                    <a:lumMod val="65000"/>
                    <a:lumOff val="35000"/>
                  </a:schemeClr>
                </a:solidFill>
                <a:latin typeface="Work Sans" pitchFamily="2" charset="77"/>
              </a:rPr>
              <a:t>2 faculties</a:t>
            </a:r>
          </a:p>
          <a:p>
            <a:pPr>
              <a:lnSpc>
                <a:spcPts val="2120"/>
              </a:lnSpc>
            </a:pPr>
            <a:r>
              <a:rPr lang="sv-SE" sz="1600" dirty="0">
                <a:solidFill>
                  <a:schemeClr val="tx1">
                    <a:lumMod val="65000"/>
                    <a:lumOff val="35000"/>
                  </a:schemeClr>
                </a:solidFill>
                <a:latin typeface="Work Sans Medium" pitchFamily="2" charset="77"/>
              </a:rPr>
              <a:t>Science and</a:t>
            </a:r>
          </a:p>
          <a:p>
            <a:pPr>
              <a:lnSpc>
                <a:spcPts val="2120"/>
              </a:lnSpc>
            </a:pPr>
            <a:r>
              <a:rPr lang="sv-SE" sz="1600" dirty="0">
                <a:solidFill>
                  <a:schemeClr val="tx1">
                    <a:lumMod val="65000"/>
                    <a:lumOff val="35000"/>
                  </a:schemeClr>
                </a:solidFill>
                <a:latin typeface="Work Sans Medium" pitchFamily="2" charset="77"/>
              </a:rPr>
              <a:t>Technology</a:t>
            </a:r>
          </a:p>
          <a:p>
            <a:pPr>
              <a:lnSpc>
                <a:spcPts val="2120"/>
              </a:lnSpc>
            </a:pPr>
            <a:endParaRPr lang="sv-SE" sz="1600" dirty="0">
              <a:solidFill>
                <a:schemeClr val="tx1">
                  <a:lumMod val="65000"/>
                  <a:lumOff val="35000"/>
                </a:schemeClr>
              </a:solidFill>
              <a:latin typeface="Work Sans" pitchFamily="2" charset="77"/>
            </a:endParaRPr>
          </a:p>
          <a:p>
            <a:pPr>
              <a:lnSpc>
                <a:spcPts val="2120"/>
              </a:lnSpc>
            </a:pPr>
            <a:r>
              <a:rPr lang="sv-SE" sz="1600" dirty="0">
                <a:solidFill>
                  <a:schemeClr val="tx1">
                    <a:lumMod val="65000"/>
                    <a:lumOff val="35000"/>
                  </a:schemeClr>
                </a:solidFill>
                <a:latin typeface="Work Sans" pitchFamily="2" charset="77"/>
              </a:rPr>
              <a:t>1 faculty</a:t>
            </a:r>
          </a:p>
        </p:txBody>
      </p:sp>
      <p:pic>
        <p:nvPicPr>
          <p:cNvPr id="5" name="Bildobjekt 4">
            <a:extLst>
              <a:ext uri="{FF2B5EF4-FFF2-40B4-BE49-F238E27FC236}">
                <a16:creationId xmlns:a16="http://schemas.microsoft.com/office/drawing/2014/main" id="{59F31BAD-87DE-4CB2-952F-F03857932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7215" y="2360106"/>
            <a:ext cx="2371560" cy="2559920"/>
          </a:xfrm>
          <a:prstGeom prst="rect">
            <a:avLst/>
          </a:prstGeom>
        </p:spPr>
      </p:pic>
      <p:pic>
        <p:nvPicPr>
          <p:cNvPr id="6" name="Bildobjekt 5">
            <a:extLst>
              <a:ext uri="{FF2B5EF4-FFF2-40B4-BE49-F238E27FC236}">
                <a16:creationId xmlns:a16="http://schemas.microsoft.com/office/drawing/2014/main" id="{CD18C693-F5FB-ABCB-80EE-605D27C23204}"/>
              </a:ext>
            </a:extLst>
          </p:cNvPr>
          <p:cNvPicPr>
            <a:picLocks noChangeAspect="1"/>
          </p:cNvPicPr>
          <p:nvPr/>
        </p:nvPicPr>
        <p:blipFill>
          <a:blip r:embed="rId3"/>
          <a:stretch>
            <a:fillRect/>
          </a:stretch>
        </p:blipFill>
        <p:spPr>
          <a:xfrm>
            <a:off x="6700746" y="2687695"/>
            <a:ext cx="2811749" cy="1663070"/>
          </a:xfrm>
          <a:prstGeom prst="rect">
            <a:avLst/>
          </a:prstGeom>
        </p:spPr>
      </p:pic>
      <p:pic>
        <p:nvPicPr>
          <p:cNvPr id="7" name="Bildobjekt 6">
            <a:extLst>
              <a:ext uri="{FF2B5EF4-FFF2-40B4-BE49-F238E27FC236}">
                <a16:creationId xmlns:a16="http://schemas.microsoft.com/office/drawing/2014/main" id="{38D74F48-6150-910E-B230-40A27AF0A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38" y="2424472"/>
            <a:ext cx="2500591" cy="1926293"/>
          </a:xfrm>
          <a:prstGeom prst="rect">
            <a:avLst/>
          </a:prstGeom>
        </p:spPr>
      </p:pic>
    </p:spTree>
    <p:extLst>
      <p:ext uri="{BB962C8B-B14F-4D97-AF65-F5344CB8AC3E}">
        <p14:creationId xmlns:p14="http://schemas.microsoft.com/office/powerpoint/2010/main" val="2952734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A02F92-5D3D-5015-654B-65B3DD79E5CD}"/>
              </a:ext>
            </a:extLst>
          </p:cNvPr>
          <p:cNvSpPr>
            <a:spLocks noGrp="1"/>
          </p:cNvSpPr>
          <p:nvPr>
            <p:ph type="title"/>
          </p:nvPr>
        </p:nvSpPr>
        <p:spPr/>
        <p:txBody>
          <a:bodyPr/>
          <a:lstStyle/>
          <a:p>
            <a:r>
              <a:rPr lang="en-GB" sz="3200">
                <a:latin typeface="Work Sans" pitchFamily="2" charset="77"/>
              </a:rPr>
              <a:t>The Uppsala University Area</a:t>
            </a:r>
            <a:br>
              <a:rPr lang="en-GB" sz="3200">
                <a:latin typeface="Work Sans" pitchFamily="2" charset="77"/>
              </a:rPr>
            </a:br>
            <a:endParaRPr lang="en-GB"/>
          </a:p>
        </p:txBody>
      </p:sp>
      <p:pic>
        <p:nvPicPr>
          <p:cNvPr id="4" name="Bildobjekt 3">
            <a:extLst>
              <a:ext uri="{FF2B5EF4-FFF2-40B4-BE49-F238E27FC236}">
                <a16:creationId xmlns:a16="http://schemas.microsoft.com/office/drawing/2014/main" id="{59BD4AA1-4904-D9A7-6EEA-71755F399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5004" y="1685910"/>
            <a:ext cx="3772619" cy="4637678"/>
          </a:xfrm>
          <a:prstGeom prst="rect">
            <a:avLst/>
          </a:prstGeom>
        </p:spPr>
      </p:pic>
      <p:sp>
        <p:nvSpPr>
          <p:cNvPr id="5" name="textruta 4">
            <a:extLst>
              <a:ext uri="{FF2B5EF4-FFF2-40B4-BE49-F238E27FC236}">
                <a16:creationId xmlns:a16="http://schemas.microsoft.com/office/drawing/2014/main" id="{FD05E558-5835-A67C-C063-59FE0F63643D}"/>
              </a:ext>
            </a:extLst>
          </p:cNvPr>
          <p:cNvSpPr txBox="1"/>
          <p:nvPr/>
        </p:nvSpPr>
        <p:spPr>
          <a:xfrm>
            <a:off x="947738" y="1706846"/>
            <a:ext cx="4558642" cy="5151154"/>
          </a:xfrm>
          <a:prstGeom prst="rect">
            <a:avLst/>
          </a:prstGeom>
          <a:noFill/>
        </p:spPr>
        <p:txBody>
          <a:bodyPr wrap="square" rtlCol="0">
            <a:spAutoFit/>
          </a:bodyPr>
          <a:lstStyle/>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Ekonomikum</a:t>
            </a:r>
          </a:p>
          <a:p>
            <a:pPr marL="342900" lvl="0" indent="-342900">
              <a:lnSpc>
                <a:spcPts val="1820"/>
              </a:lnSpc>
              <a:buFont typeface="+mj-lt"/>
              <a:buAutoNum type="arabicPeriod"/>
            </a:pPr>
            <a:r>
              <a:rPr lang="sv-SE" sz="1200" dirty="0">
                <a:solidFill>
                  <a:schemeClr val="tx1">
                    <a:lumMod val="65000"/>
                    <a:lumOff val="35000"/>
                  </a:schemeClr>
                </a:solidFill>
                <a:latin typeface="Work Sans" pitchFamily="2" charset="77"/>
              </a:rPr>
              <a:t>University Main Building</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Gustavianum</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Gamla torget Campus</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Juridicum</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Skytteanum</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Munken Block</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Uppsala University Library</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English Park Campus</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Botanical Garden</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EBC – Evolutionary Biology Centre</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Blåsenhus</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Segerstedt Building</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Geo Centre</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Uppsala University Hospital</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Rudbeck Laboratory</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Uppsala Science Park</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BMC – Uppsala Biomedical Centre</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Ångström Laboratory</a:t>
            </a:r>
          </a:p>
          <a:p>
            <a:pPr marL="342900" indent="-342900">
              <a:lnSpc>
                <a:spcPts val="1820"/>
              </a:lnSpc>
              <a:buFont typeface="+mj-lt"/>
              <a:buAutoNum type="arabicPeriod"/>
            </a:pPr>
            <a:endParaRPr lang="sv-SE" sz="1200" dirty="0">
              <a:solidFill>
                <a:schemeClr val="tx1">
                  <a:lumMod val="65000"/>
                  <a:lumOff val="35000"/>
                </a:schemeClr>
              </a:solidFill>
              <a:latin typeface="Work Sans" pitchFamily="2" charset="77"/>
            </a:endParaRPr>
          </a:p>
          <a:p>
            <a:pPr marL="342900" indent="-342900">
              <a:lnSpc>
                <a:spcPts val="1820"/>
              </a:lnSpc>
              <a:buFont typeface="+mj-lt"/>
              <a:buAutoNum type="arabicPeriod"/>
            </a:pPr>
            <a:endParaRPr lang="sv-SE" sz="1200" dirty="0">
              <a:solidFill>
                <a:schemeClr val="tx1">
                  <a:lumMod val="65000"/>
                  <a:lumOff val="35000"/>
                </a:schemeClr>
              </a:solidFill>
              <a:latin typeface="Work Sans" pitchFamily="2" charset="77"/>
            </a:endParaRPr>
          </a:p>
          <a:p>
            <a:pPr marL="342900" lvl="0" indent="-342900">
              <a:lnSpc>
                <a:spcPts val="1820"/>
              </a:lnSpc>
              <a:buFont typeface="+mj-lt"/>
              <a:buAutoNum type="arabicPeriod"/>
            </a:pPr>
            <a:endParaRPr lang="sv-SE" sz="1200" dirty="0">
              <a:solidFill>
                <a:schemeClr val="tx1">
                  <a:lumMod val="65000"/>
                  <a:lumOff val="35000"/>
                </a:schemeClr>
              </a:solidFill>
              <a:latin typeface="Work Sans" pitchFamily="2" charset="77"/>
            </a:endParaRPr>
          </a:p>
        </p:txBody>
      </p:sp>
    </p:spTree>
    <p:extLst>
      <p:ext uri="{BB962C8B-B14F-4D97-AF65-F5344CB8AC3E}">
        <p14:creationId xmlns:p14="http://schemas.microsoft.com/office/powerpoint/2010/main" val="91676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F0B20-A606-A81C-348E-88D5DE5BAC14}"/>
              </a:ext>
            </a:extLst>
          </p:cNvPr>
          <p:cNvSpPr>
            <a:spLocks noGrp="1"/>
          </p:cNvSpPr>
          <p:nvPr>
            <p:ph type="title"/>
          </p:nvPr>
        </p:nvSpPr>
        <p:spPr/>
        <p:txBody>
          <a:bodyPr/>
          <a:lstStyle/>
          <a:p>
            <a:r>
              <a:rPr lang="en-GB" sz="3200">
                <a:latin typeface="Work Sans" pitchFamily="2" charset="77"/>
              </a:rPr>
              <a:t>The Visby University Area</a:t>
            </a:r>
            <a:br>
              <a:rPr lang="en-GB" sz="3200">
                <a:latin typeface="Work Sans" pitchFamily="2" charset="77"/>
              </a:rPr>
            </a:br>
            <a:endParaRPr lang="en-GB"/>
          </a:p>
        </p:txBody>
      </p:sp>
      <p:pic>
        <p:nvPicPr>
          <p:cNvPr id="4" name="Bildobjekt 3">
            <a:extLst>
              <a:ext uri="{FF2B5EF4-FFF2-40B4-BE49-F238E27FC236}">
                <a16:creationId xmlns:a16="http://schemas.microsoft.com/office/drawing/2014/main" id="{75AD93D9-143A-F672-F231-47CFD74DEAD7}"/>
              </a:ext>
            </a:extLst>
          </p:cNvPr>
          <p:cNvPicPr>
            <a:picLocks noChangeAspect="1"/>
          </p:cNvPicPr>
          <p:nvPr/>
        </p:nvPicPr>
        <p:blipFill>
          <a:blip r:embed="rId2"/>
          <a:stretch>
            <a:fillRect/>
          </a:stretch>
        </p:blipFill>
        <p:spPr>
          <a:xfrm>
            <a:off x="3345522" y="1856477"/>
            <a:ext cx="3340100" cy="4076700"/>
          </a:xfrm>
          <a:prstGeom prst="rect">
            <a:avLst/>
          </a:prstGeom>
        </p:spPr>
      </p:pic>
      <p:sp>
        <p:nvSpPr>
          <p:cNvPr id="5" name="textruta 4">
            <a:extLst>
              <a:ext uri="{FF2B5EF4-FFF2-40B4-BE49-F238E27FC236}">
                <a16:creationId xmlns:a16="http://schemas.microsoft.com/office/drawing/2014/main" id="{77990BBE-F289-D6F4-8620-5C4B0B9C305D}"/>
              </a:ext>
            </a:extLst>
          </p:cNvPr>
          <p:cNvSpPr txBox="1"/>
          <p:nvPr/>
        </p:nvSpPr>
        <p:spPr>
          <a:xfrm>
            <a:off x="947738" y="1706846"/>
            <a:ext cx="4558642" cy="765338"/>
          </a:xfrm>
          <a:prstGeom prst="rect">
            <a:avLst/>
          </a:prstGeom>
          <a:noFill/>
        </p:spPr>
        <p:txBody>
          <a:bodyPr wrap="square" rtlCol="0">
            <a:spAutoFit/>
          </a:bodyPr>
          <a:lstStyle/>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Campus Gotland</a:t>
            </a:r>
          </a:p>
          <a:p>
            <a:pPr marL="342900" lvl="0" indent="-342900">
              <a:lnSpc>
                <a:spcPts val="1820"/>
              </a:lnSpc>
              <a:buFont typeface="+mj-lt"/>
              <a:buAutoNum type="arabicPeriod"/>
            </a:pPr>
            <a:r>
              <a:rPr lang="sv-SE" sz="1200" dirty="0">
                <a:solidFill>
                  <a:schemeClr val="tx1">
                    <a:lumMod val="65000"/>
                    <a:lumOff val="35000"/>
                  </a:schemeClr>
                </a:solidFill>
                <a:latin typeface="Work Sans" pitchFamily="2" charset="77"/>
              </a:rPr>
              <a:t>Science Park Gotland</a:t>
            </a:r>
          </a:p>
          <a:p>
            <a:pPr marL="342900" indent="-342900">
              <a:lnSpc>
                <a:spcPts val="1820"/>
              </a:lnSpc>
              <a:buFont typeface="+mj-lt"/>
              <a:buAutoNum type="arabicPeriod"/>
            </a:pPr>
            <a:r>
              <a:rPr lang="sv-SE" sz="1200" dirty="0">
                <a:solidFill>
                  <a:schemeClr val="tx1">
                    <a:lumMod val="65000"/>
                    <a:lumOff val="35000"/>
                  </a:schemeClr>
                </a:solidFill>
                <a:latin typeface="Work Sans" pitchFamily="2" charset="77"/>
              </a:rPr>
              <a:t>Almedal Library</a:t>
            </a:r>
          </a:p>
        </p:txBody>
      </p:sp>
    </p:spTree>
    <p:extLst>
      <p:ext uri="{BB962C8B-B14F-4D97-AF65-F5344CB8AC3E}">
        <p14:creationId xmlns:p14="http://schemas.microsoft.com/office/powerpoint/2010/main" val="195578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B4CA1-09E4-5C0A-E2EA-07947D34A486}"/>
              </a:ext>
            </a:extLst>
          </p:cNvPr>
          <p:cNvSpPr>
            <a:spLocks noGrp="1"/>
          </p:cNvSpPr>
          <p:nvPr>
            <p:ph type="title"/>
          </p:nvPr>
        </p:nvSpPr>
        <p:spPr/>
        <p:txBody>
          <a:bodyPr/>
          <a:lstStyle/>
          <a:p>
            <a:r>
              <a:rPr lang="en-GB" sz="3200">
                <a:latin typeface="Work Sans" pitchFamily="2" charset="77"/>
              </a:rPr>
              <a:t>Uppsala</a:t>
            </a:r>
            <a:br>
              <a:rPr lang="en-GB" sz="3200">
                <a:latin typeface="Work Sans" pitchFamily="2" charset="77"/>
              </a:rPr>
            </a:br>
            <a:endParaRPr lang="en-GB"/>
          </a:p>
        </p:txBody>
      </p:sp>
      <p:pic>
        <p:nvPicPr>
          <p:cNvPr id="6" name="Bildobjekt 5">
            <a:extLst>
              <a:ext uri="{FF2B5EF4-FFF2-40B4-BE49-F238E27FC236}">
                <a16:creationId xmlns:a16="http://schemas.microsoft.com/office/drawing/2014/main" id="{0FDC28E8-1B95-E97F-5B0D-8B06064D0BA0}"/>
              </a:ext>
            </a:extLst>
          </p:cNvPr>
          <p:cNvPicPr>
            <a:picLocks noChangeAspect="1"/>
          </p:cNvPicPr>
          <p:nvPr/>
        </p:nvPicPr>
        <p:blipFill>
          <a:blip r:embed="rId2"/>
          <a:stretch>
            <a:fillRect/>
          </a:stretch>
        </p:blipFill>
        <p:spPr>
          <a:xfrm>
            <a:off x="1927165" y="1760268"/>
            <a:ext cx="7772400" cy="4324005"/>
          </a:xfrm>
          <a:prstGeom prst="rect">
            <a:avLst/>
          </a:prstGeom>
        </p:spPr>
      </p:pic>
    </p:spTree>
    <p:extLst>
      <p:ext uri="{BB962C8B-B14F-4D97-AF65-F5344CB8AC3E}">
        <p14:creationId xmlns:p14="http://schemas.microsoft.com/office/powerpoint/2010/main" val="396160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8990A-F7FE-B9E9-102E-584700824D98}"/>
              </a:ext>
            </a:extLst>
          </p:cNvPr>
          <p:cNvSpPr>
            <a:spLocks noGrp="1"/>
          </p:cNvSpPr>
          <p:nvPr>
            <p:ph type="title"/>
          </p:nvPr>
        </p:nvSpPr>
        <p:spPr/>
        <p:txBody>
          <a:bodyPr/>
          <a:lstStyle/>
          <a:p>
            <a:r>
              <a:rPr lang="en-GB" sz="3200">
                <a:latin typeface="Work Sans" pitchFamily="2" charset="77"/>
              </a:rPr>
              <a:t>Campus Gotland</a:t>
            </a:r>
            <a:br>
              <a:rPr lang="en-GB" sz="3200">
                <a:latin typeface="Work Sans" pitchFamily="2" charset="77"/>
              </a:rPr>
            </a:br>
            <a:endParaRPr lang="en-GB"/>
          </a:p>
        </p:txBody>
      </p:sp>
      <p:pic>
        <p:nvPicPr>
          <p:cNvPr id="4" name="Bildobjekt 3">
            <a:extLst>
              <a:ext uri="{FF2B5EF4-FFF2-40B4-BE49-F238E27FC236}">
                <a16:creationId xmlns:a16="http://schemas.microsoft.com/office/drawing/2014/main" id="{CA537668-3DDE-FB8B-5922-015A6FBE78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9838" y="2233163"/>
            <a:ext cx="7772400" cy="3584476"/>
          </a:xfrm>
          <a:prstGeom prst="rect">
            <a:avLst/>
          </a:prstGeom>
        </p:spPr>
      </p:pic>
    </p:spTree>
    <p:extLst>
      <p:ext uri="{BB962C8B-B14F-4D97-AF65-F5344CB8AC3E}">
        <p14:creationId xmlns:p14="http://schemas.microsoft.com/office/powerpoint/2010/main" val="378696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2CB91BE-35D4-AE1D-3799-A2F428ECEE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9981" y="-27384"/>
            <a:ext cx="2685979" cy="1796598"/>
          </a:xfrm>
          <a:prstGeom prst="rect">
            <a:avLst/>
          </a:prstGeom>
        </p:spPr>
      </p:pic>
      <p:pic>
        <p:nvPicPr>
          <p:cNvPr id="5" name="Platshållare för bild 3">
            <a:extLst>
              <a:ext uri="{FF2B5EF4-FFF2-40B4-BE49-F238E27FC236}">
                <a16:creationId xmlns:a16="http://schemas.microsoft.com/office/drawing/2014/main" id="{7C65D5BE-D5A1-7FEC-8748-35F6289B2D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08772" y="-27384"/>
            <a:ext cx="2685980" cy="1796400"/>
          </a:xfrm>
          <a:prstGeom prst="rect">
            <a:avLst/>
          </a:prstGeom>
        </p:spPr>
      </p:pic>
      <p:pic>
        <p:nvPicPr>
          <p:cNvPr id="6" name="Platshållare för bild 3">
            <a:extLst>
              <a:ext uri="{FF2B5EF4-FFF2-40B4-BE49-F238E27FC236}">
                <a16:creationId xmlns:a16="http://schemas.microsoft.com/office/drawing/2014/main" id="{936C6FB5-B179-3033-0AE5-2AADD2F8C4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3020122" cy="1771750"/>
          </a:xfrm>
          <a:prstGeom prst="rect">
            <a:avLst/>
          </a:prstGeom>
        </p:spPr>
      </p:pic>
      <p:pic>
        <p:nvPicPr>
          <p:cNvPr id="7" name="Platshållare för bild 3">
            <a:extLst>
              <a:ext uri="{FF2B5EF4-FFF2-40B4-BE49-F238E27FC236}">
                <a16:creationId xmlns:a16="http://schemas.microsoft.com/office/drawing/2014/main" id="{DFEB9C28-E2D2-8E7D-5491-491FD77A90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204850"/>
            <a:ext cx="3791744" cy="1832609"/>
          </a:xfrm>
          <a:prstGeom prst="rect">
            <a:avLst/>
          </a:prstGeom>
        </p:spPr>
      </p:pic>
      <p:pic>
        <p:nvPicPr>
          <p:cNvPr id="8" name="Platshållare för bild 7">
            <a:extLst>
              <a:ext uri="{FF2B5EF4-FFF2-40B4-BE49-F238E27FC236}">
                <a16:creationId xmlns:a16="http://schemas.microsoft.com/office/drawing/2014/main" id="{104D26E1-4F00-E00A-EEC0-6ACC6EEF2A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4114703" y="4487589"/>
            <a:ext cx="3898680" cy="2418845"/>
          </a:xfrm>
          <a:prstGeom prst="rect">
            <a:avLst/>
          </a:prstGeom>
        </p:spPr>
      </p:pic>
      <p:pic>
        <p:nvPicPr>
          <p:cNvPr id="9" name="Platshållare för bild 3">
            <a:extLst>
              <a:ext uri="{FF2B5EF4-FFF2-40B4-BE49-F238E27FC236}">
                <a16:creationId xmlns:a16="http://schemas.microsoft.com/office/drawing/2014/main" id="{ECE32A15-7AC9-6E6B-A00C-2A8E227519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08772" y="2189303"/>
            <a:ext cx="2685980" cy="1834028"/>
          </a:xfrm>
          <a:prstGeom prst="rect">
            <a:avLst/>
          </a:prstGeom>
        </p:spPr>
      </p:pic>
      <p:pic>
        <p:nvPicPr>
          <p:cNvPr id="10" name="Bildobjekt 9">
            <a:extLst>
              <a:ext uri="{FF2B5EF4-FFF2-40B4-BE49-F238E27FC236}">
                <a16:creationId xmlns:a16="http://schemas.microsoft.com/office/drawing/2014/main" id="{A1EB6D8D-651A-0D40-EE5F-6B84E538B7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0"/>
            <a:ext cx="2660107" cy="1773954"/>
          </a:xfrm>
          <a:prstGeom prst="rect">
            <a:avLst/>
          </a:prstGeom>
        </p:spPr>
      </p:pic>
      <p:pic>
        <p:nvPicPr>
          <p:cNvPr id="11" name="Platshållare för bild 4">
            <a:extLst>
              <a:ext uri="{FF2B5EF4-FFF2-40B4-BE49-F238E27FC236}">
                <a16:creationId xmlns:a16="http://schemas.microsoft.com/office/drawing/2014/main" id="{F1A93900-05AB-C218-C64B-EC9343EC97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73" y="4487589"/>
            <a:ext cx="3791744" cy="2418845"/>
          </a:xfrm>
          <a:prstGeom prst="rect">
            <a:avLst/>
          </a:prstGeom>
        </p:spPr>
      </p:pic>
      <p:pic>
        <p:nvPicPr>
          <p:cNvPr id="12" name="Bildobjekt 11">
            <a:extLst>
              <a:ext uri="{FF2B5EF4-FFF2-40B4-BE49-F238E27FC236}">
                <a16:creationId xmlns:a16="http://schemas.microsoft.com/office/drawing/2014/main" id="{D164B810-508D-63A5-4A0C-AA2BC3E5026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79000" y="2203431"/>
            <a:ext cx="2337122" cy="1840649"/>
          </a:xfrm>
          <a:prstGeom prst="rect">
            <a:avLst/>
          </a:prstGeom>
        </p:spPr>
      </p:pic>
      <p:pic>
        <p:nvPicPr>
          <p:cNvPr id="13" name="Bildobjekt 12">
            <a:extLst>
              <a:ext uri="{FF2B5EF4-FFF2-40B4-BE49-F238E27FC236}">
                <a16:creationId xmlns:a16="http://schemas.microsoft.com/office/drawing/2014/main" id="{12D0C268-C424-0EBE-5A57-2634ACA1236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318000" y="4487589"/>
            <a:ext cx="3898680" cy="2397600"/>
          </a:xfrm>
          <a:prstGeom prst="rect">
            <a:avLst/>
          </a:prstGeom>
        </p:spPr>
      </p:pic>
      <p:pic>
        <p:nvPicPr>
          <p:cNvPr id="14" name="Bildobjekt 13">
            <a:extLst>
              <a:ext uri="{FF2B5EF4-FFF2-40B4-BE49-F238E27FC236}">
                <a16:creationId xmlns:a16="http://schemas.microsoft.com/office/drawing/2014/main" id="{E52EA619-65E2-A523-A80E-F687D6DF7BC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114703" y="2203431"/>
            <a:ext cx="2341338" cy="1839600"/>
          </a:xfrm>
          <a:prstGeom prst="rect">
            <a:avLst/>
          </a:prstGeom>
        </p:spPr>
      </p:pic>
    </p:spTree>
    <p:extLst>
      <p:ext uri="{BB962C8B-B14F-4D97-AF65-F5344CB8AC3E}">
        <p14:creationId xmlns:p14="http://schemas.microsoft.com/office/powerpoint/2010/main" val="251385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444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7FFFFB7-59D2-FDB5-A9B5-1BC74BCDF1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7328" y="2420887"/>
            <a:ext cx="3069493" cy="2135124"/>
          </a:xfrm>
          <a:prstGeom prst="rect">
            <a:avLst/>
          </a:prstGeom>
        </p:spPr>
      </p:pic>
      <p:pic>
        <p:nvPicPr>
          <p:cNvPr id="5" name="Bildobjekt 4">
            <a:extLst>
              <a:ext uri="{FF2B5EF4-FFF2-40B4-BE49-F238E27FC236}">
                <a16:creationId xmlns:a16="http://schemas.microsoft.com/office/drawing/2014/main" id="{0792E505-401F-BD22-2CEF-8EB4164848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9890" y="0"/>
            <a:ext cx="3756790" cy="2506010"/>
          </a:xfrm>
          <a:prstGeom prst="rect">
            <a:avLst/>
          </a:prstGeom>
        </p:spPr>
      </p:pic>
      <p:pic>
        <p:nvPicPr>
          <p:cNvPr id="6" name="Bildobjekt 5">
            <a:extLst>
              <a:ext uri="{FF2B5EF4-FFF2-40B4-BE49-F238E27FC236}">
                <a16:creationId xmlns:a16="http://schemas.microsoft.com/office/drawing/2014/main" id="{81F820E6-3ACE-3247-4D32-B733E43049F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55"/>
          <a:stretch/>
        </p:blipFill>
        <p:spPr>
          <a:xfrm>
            <a:off x="8459890" y="2837098"/>
            <a:ext cx="3756790" cy="4020902"/>
          </a:xfrm>
          <a:prstGeom prst="rect">
            <a:avLst/>
          </a:prstGeom>
        </p:spPr>
      </p:pic>
      <p:pic>
        <p:nvPicPr>
          <p:cNvPr id="7" name="Bildobjekt 6">
            <a:extLst>
              <a:ext uri="{FF2B5EF4-FFF2-40B4-BE49-F238E27FC236}">
                <a16:creationId xmlns:a16="http://schemas.microsoft.com/office/drawing/2014/main" id="{3AC5DE93-3063-C2F4-AB28-9E1985FA8B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7328" y="0"/>
            <a:ext cx="3069492" cy="2092650"/>
          </a:xfrm>
          <a:prstGeom prst="rect">
            <a:avLst/>
          </a:prstGeom>
        </p:spPr>
      </p:pic>
      <p:pic>
        <p:nvPicPr>
          <p:cNvPr id="8" name="Bildobjekt 7">
            <a:extLst>
              <a:ext uri="{FF2B5EF4-FFF2-40B4-BE49-F238E27FC236}">
                <a16:creationId xmlns:a16="http://schemas.microsoft.com/office/drawing/2014/main" id="{8959B58D-344E-93E3-D55F-732505E35F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797222" cy="6858000"/>
          </a:xfrm>
          <a:prstGeom prst="rect">
            <a:avLst/>
          </a:prstGeom>
        </p:spPr>
      </p:pic>
      <p:pic>
        <p:nvPicPr>
          <p:cNvPr id="9" name="Bildobjekt 8">
            <a:extLst>
              <a:ext uri="{FF2B5EF4-FFF2-40B4-BE49-F238E27FC236}">
                <a16:creationId xmlns:a16="http://schemas.microsoft.com/office/drawing/2014/main" id="{88BC2383-2A5A-76DB-3A01-A4B1EC4E31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7328" y="4869940"/>
            <a:ext cx="3069492" cy="1988060"/>
          </a:xfrm>
          <a:prstGeom prst="rect">
            <a:avLst/>
          </a:prstGeom>
        </p:spPr>
      </p:pic>
    </p:spTree>
    <p:extLst>
      <p:ext uri="{BB962C8B-B14F-4D97-AF65-F5344CB8AC3E}">
        <p14:creationId xmlns:p14="http://schemas.microsoft.com/office/powerpoint/2010/main" val="266517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146750FD-2316-266C-B3AC-3472E42B02C2}"/>
              </a:ext>
            </a:extLst>
          </p:cNvPr>
          <p:cNvSpPr>
            <a:spLocks noGrp="1"/>
          </p:cNvSpPr>
          <p:nvPr>
            <p:ph type="pic" sz="quarter" idx="13"/>
          </p:nvPr>
        </p:nvSpPr>
        <p:spPr/>
      </p:sp>
      <p:sp>
        <p:nvSpPr>
          <p:cNvPr id="3" name="Rubrik 2">
            <a:extLst>
              <a:ext uri="{FF2B5EF4-FFF2-40B4-BE49-F238E27FC236}">
                <a16:creationId xmlns:a16="http://schemas.microsoft.com/office/drawing/2014/main" id="{A87FDEE2-30A3-89DE-8823-3870DCDD88C4}"/>
              </a:ext>
            </a:extLst>
          </p:cNvPr>
          <p:cNvSpPr>
            <a:spLocks noGrp="1"/>
          </p:cNvSpPr>
          <p:nvPr>
            <p:ph type="title"/>
          </p:nvPr>
        </p:nvSpPr>
        <p:spPr/>
        <p:txBody>
          <a:bodyPr/>
          <a:lstStyle/>
          <a:p>
            <a:r>
              <a:rPr lang="en-GB" sz="3200">
                <a:latin typeface="Work Sans" pitchFamily="2" charset="77"/>
              </a:rPr>
              <a:t>Education</a:t>
            </a:r>
            <a:br>
              <a:rPr lang="en-GB" sz="3200">
                <a:latin typeface="Work Sans" pitchFamily="2" charset="77"/>
              </a:rPr>
            </a:br>
            <a:endParaRPr lang="en-GB"/>
          </a:p>
        </p:txBody>
      </p:sp>
      <p:sp>
        <p:nvSpPr>
          <p:cNvPr id="4" name="Platshållare för text 3">
            <a:extLst>
              <a:ext uri="{FF2B5EF4-FFF2-40B4-BE49-F238E27FC236}">
                <a16:creationId xmlns:a16="http://schemas.microsoft.com/office/drawing/2014/main" id="{6F889459-0226-1F6F-BF43-F6141972DED7}"/>
              </a:ext>
            </a:extLst>
          </p:cNvPr>
          <p:cNvSpPr>
            <a:spLocks noGrp="1"/>
          </p:cNvSpPr>
          <p:nvPr>
            <p:ph type="body" sz="quarter" idx="14"/>
          </p:nvPr>
        </p:nvSpPr>
        <p:spPr>
          <a:xfrm>
            <a:off x="6743700" y="2980944"/>
            <a:ext cx="4114800" cy="1910751"/>
          </a:xfrm>
        </p:spPr>
        <p:txBody>
          <a:bodyPr/>
          <a:lstStyle/>
          <a:p>
            <a:pPr>
              <a:lnSpc>
                <a:spcPts val="2360"/>
              </a:lnSpc>
            </a:pPr>
            <a:r>
              <a:rPr lang="en-GB">
                <a:solidFill>
                  <a:schemeClr val="tx1">
                    <a:lumMod val="65000"/>
                    <a:lumOff val="35000"/>
                  </a:schemeClr>
                </a:solidFill>
                <a:latin typeface="Work Sans" pitchFamily="2" charset="77"/>
              </a:rPr>
              <a:t>Broad range of programmes</a:t>
            </a:r>
          </a:p>
          <a:p>
            <a:pPr>
              <a:lnSpc>
                <a:spcPts val="2360"/>
              </a:lnSpc>
            </a:pPr>
            <a:r>
              <a:rPr lang="en-GB">
                <a:solidFill>
                  <a:schemeClr val="tx1">
                    <a:lumMod val="65000"/>
                    <a:lumOff val="35000"/>
                  </a:schemeClr>
                </a:solidFill>
                <a:latin typeface="Work Sans" pitchFamily="2" charset="77"/>
              </a:rPr>
              <a:t>Research-based</a:t>
            </a:r>
          </a:p>
          <a:p>
            <a:pPr>
              <a:lnSpc>
                <a:spcPts val="2360"/>
              </a:lnSpc>
            </a:pPr>
            <a:r>
              <a:rPr lang="en-GB">
                <a:solidFill>
                  <a:schemeClr val="tx1">
                    <a:lumMod val="65000"/>
                    <a:lumOff val="35000"/>
                  </a:schemeClr>
                </a:solidFill>
                <a:latin typeface="Work Sans" pitchFamily="2" charset="77"/>
              </a:rPr>
              <a:t>Student life</a:t>
            </a:r>
          </a:p>
          <a:p>
            <a:pPr>
              <a:lnSpc>
                <a:spcPts val="2360"/>
              </a:lnSpc>
            </a:pPr>
            <a:r>
              <a:rPr lang="en-GB">
                <a:solidFill>
                  <a:schemeClr val="tx1">
                    <a:lumMod val="65000"/>
                    <a:lumOff val="35000"/>
                  </a:schemeClr>
                </a:solidFill>
                <a:latin typeface="Work Sans" pitchFamily="2" charset="77"/>
              </a:rPr>
              <a:t>Studentinflytande</a:t>
            </a:r>
          </a:p>
          <a:p>
            <a:endParaRPr lang="en-GB"/>
          </a:p>
        </p:txBody>
      </p:sp>
      <p:pic>
        <p:nvPicPr>
          <p:cNvPr id="5" name="Bildobjekt 4">
            <a:extLst>
              <a:ext uri="{FF2B5EF4-FFF2-40B4-BE49-F238E27FC236}">
                <a16:creationId xmlns:a16="http://schemas.microsoft.com/office/drawing/2014/main" id="{F8ABD79D-BA7B-8633-DC3B-C6565C9E15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134446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8C869-FACE-AF73-D4B8-A783E16BC937}"/>
              </a:ext>
            </a:extLst>
          </p:cNvPr>
          <p:cNvSpPr>
            <a:spLocks noGrp="1"/>
          </p:cNvSpPr>
          <p:nvPr>
            <p:ph type="title"/>
          </p:nvPr>
        </p:nvSpPr>
        <p:spPr>
          <a:xfrm>
            <a:off x="947739" y="836613"/>
            <a:ext cx="8196262" cy="626427"/>
          </a:xfrm>
        </p:spPr>
        <p:txBody>
          <a:bodyPr/>
          <a:lstStyle/>
          <a:p>
            <a:r>
              <a:rPr lang="en-GB" sz="3200">
                <a:latin typeface="Work Sans" pitchFamily="2" charset="77"/>
              </a:rPr>
              <a:t>Education in Numbers</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504C667F-F6AB-77E6-9BC3-2822B4F0B70D}"/>
              </a:ext>
            </a:extLst>
          </p:cNvPr>
          <p:cNvSpPr>
            <a:spLocks noGrp="1"/>
          </p:cNvSpPr>
          <p:nvPr>
            <p:ph sz="quarter" idx="15"/>
          </p:nvPr>
        </p:nvSpPr>
        <p:spPr>
          <a:xfrm>
            <a:off x="947738" y="1902461"/>
            <a:ext cx="4559300" cy="2577950"/>
          </a:xfrm>
        </p:spPr>
        <p:txBody>
          <a:bodyPr/>
          <a:lstStyle/>
          <a:p>
            <a:pPr marL="285750" lvl="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53,000 students</a:t>
            </a:r>
          </a:p>
          <a:p>
            <a:pPr marL="285750" lvl="0" indent="-285750">
              <a:lnSpc>
                <a:spcPts val="24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80 Bachelor’s programmes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100 Master’s programmes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1,900 freestanding courses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Most popular programmes:law, medicine and psychology</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6,400 degrees per year</a:t>
            </a:r>
          </a:p>
          <a:p>
            <a:pPr marL="28575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80 international Master’s programmes and 7 international Bachelor’s programmes</a:t>
            </a:r>
          </a:p>
          <a:p>
            <a:pPr marL="28575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680 freestanding courses in English</a:t>
            </a:r>
          </a:p>
          <a:p>
            <a:pPr marL="28575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International student exchanges – 1,300 incoming students, 900 outgoing</a:t>
            </a:r>
          </a:p>
          <a:p>
            <a:pPr marL="28575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1,700 fee-paying students</a:t>
            </a:r>
          </a:p>
          <a:p>
            <a:pPr marL="285750" lvl="0" indent="-285750">
              <a:lnSpc>
                <a:spcPts val="2120"/>
              </a:lnSpc>
              <a:spcBef>
                <a:spcPts val="300"/>
              </a:spcBef>
              <a:buFont typeface="Arial" panose="020B0604020202020204" pitchFamily="34" charset="0"/>
              <a:buChar char="•"/>
            </a:pPr>
            <a:endParaRPr lang="en-GB" sz="1600">
              <a:solidFill>
                <a:schemeClr val="tx1">
                  <a:lumMod val="65000"/>
                  <a:lumOff val="35000"/>
                </a:schemeClr>
              </a:solidFill>
              <a:latin typeface="Work Sans" pitchFamily="2" charset="77"/>
            </a:endParaRPr>
          </a:p>
          <a:p>
            <a:endParaRPr lang="en-GB"/>
          </a:p>
        </p:txBody>
      </p:sp>
      <p:sp>
        <p:nvSpPr>
          <p:cNvPr id="4" name="Platshållare för innehåll 3">
            <a:extLst>
              <a:ext uri="{FF2B5EF4-FFF2-40B4-BE49-F238E27FC236}">
                <a16:creationId xmlns:a16="http://schemas.microsoft.com/office/drawing/2014/main" id="{98611E11-1F21-9CC3-8D78-24614E73C5D7}"/>
              </a:ext>
            </a:extLst>
          </p:cNvPr>
          <p:cNvSpPr>
            <a:spLocks noGrp="1"/>
          </p:cNvSpPr>
          <p:nvPr>
            <p:ph sz="quarter" idx="16"/>
          </p:nvPr>
        </p:nvSpPr>
        <p:spPr>
          <a:xfrm>
            <a:off x="6089081" y="1902461"/>
            <a:ext cx="4559300" cy="2577950"/>
          </a:xfrm>
        </p:spPr>
        <p:txBody>
          <a:bodyPr/>
          <a:lstStyle/>
          <a:p>
            <a:endParaRPr lang="en-GB"/>
          </a:p>
        </p:txBody>
      </p:sp>
      <p:pic>
        <p:nvPicPr>
          <p:cNvPr id="5" name="Platshållare för bild 5">
            <a:extLst>
              <a:ext uri="{FF2B5EF4-FFF2-40B4-BE49-F238E27FC236}">
                <a16:creationId xmlns:a16="http://schemas.microsoft.com/office/drawing/2014/main" id="{FB5E6ACC-F314-15F1-1FED-A1B4DBC7058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96000" y="1938337"/>
            <a:ext cx="3596640" cy="4083050"/>
          </a:xfrm>
          <a:prstGeom prst="rect">
            <a:avLst/>
          </a:prstGeom>
        </p:spPr>
      </p:pic>
    </p:spTree>
    <p:extLst>
      <p:ext uri="{BB962C8B-B14F-4D97-AF65-F5344CB8AC3E}">
        <p14:creationId xmlns:p14="http://schemas.microsoft.com/office/powerpoint/2010/main" val="127356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64B59CC8-39FD-0879-FC79-82E55D0A987E}"/>
              </a:ext>
            </a:extLst>
          </p:cNvPr>
          <p:cNvSpPr>
            <a:spLocks noGrp="1"/>
          </p:cNvSpPr>
          <p:nvPr>
            <p:ph type="pic" sz="quarter" idx="13"/>
          </p:nvPr>
        </p:nvSpPr>
        <p:spPr/>
      </p:sp>
      <p:sp>
        <p:nvSpPr>
          <p:cNvPr id="3" name="Rubrik 2">
            <a:extLst>
              <a:ext uri="{FF2B5EF4-FFF2-40B4-BE49-F238E27FC236}">
                <a16:creationId xmlns:a16="http://schemas.microsoft.com/office/drawing/2014/main" id="{A338EB15-7C60-AFD2-98A2-D2A0BBBE4F43}"/>
              </a:ext>
            </a:extLst>
          </p:cNvPr>
          <p:cNvSpPr>
            <a:spLocks noGrp="1"/>
          </p:cNvSpPr>
          <p:nvPr>
            <p:ph type="title"/>
          </p:nvPr>
        </p:nvSpPr>
        <p:spPr/>
        <p:txBody>
          <a:bodyPr/>
          <a:lstStyle/>
          <a:p>
            <a:r>
              <a:rPr lang="en-GB" sz="3200">
                <a:latin typeface="Work Sans" pitchFamily="2" charset="77"/>
              </a:rPr>
              <a:t>Student Life</a:t>
            </a:r>
            <a:br>
              <a:rPr lang="en-GB" sz="3200">
                <a:latin typeface="Work Sans" pitchFamily="2" charset="77"/>
              </a:rPr>
            </a:br>
            <a:endParaRPr lang="en-GB"/>
          </a:p>
        </p:txBody>
      </p:sp>
      <p:sp>
        <p:nvSpPr>
          <p:cNvPr id="4" name="Platshållare för text 3">
            <a:extLst>
              <a:ext uri="{FF2B5EF4-FFF2-40B4-BE49-F238E27FC236}">
                <a16:creationId xmlns:a16="http://schemas.microsoft.com/office/drawing/2014/main" id="{0E163023-B0C6-0368-23E2-A32D08A6D7F2}"/>
              </a:ext>
            </a:extLst>
          </p:cNvPr>
          <p:cNvSpPr>
            <a:spLocks noGrp="1"/>
          </p:cNvSpPr>
          <p:nvPr>
            <p:ph type="body" sz="quarter" idx="14"/>
          </p:nvPr>
        </p:nvSpPr>
        <p:spPr>
          <a:xfrm>
            <a:off x="6743700" y="2980944"/>
            <a:ext cx="4114800" cy="1910751"/>
          </a:xfrm>
        </p:spPr>
        <p:txBody>
          <a:bodyPr/>
          <a:lstStyle/>
          <a:p>
            <a:pPr>
              <a:lnSpc>
                <a:spcPts val="2360"/>
              </a:lnSpc>
            </a:pPr>
            <a:r>
              <a:rPr lang="en-GB">
                <a:solidFill>
                  <a:schemeClr val="tx1">
                    <a:lumMod val="65000"/>
                    <a:lumOff val="35000"/>
                  </a:schemeClr>
                </a:solidFill>
                <a:latin typeface="Work Sans" pitchFamily="2" charset="77"/>
              </a:rPr>
              <a:t>13 Student Nations</a:t>
            </a:r>
          </a:p>
          <a:p>
            <a:pPr>
              <a:lnSpc>
                <a:spcPts val="2360"/>
              </a:lnSpc>
            </a:pPr>
            <a:r>
              <a:rPr lang="en-GB">
                <a:solidFill>
                  <a:schemeClr val="tx1">
                    <a:lumMod val="65000"/>
                    <a:lumOff val="35000"/>
                  </a:schemeClr>
                </a:solidFill>
                <a:latin typeface="Work Sans" pitchFamily="2" charset="77"/>
              </a:rPr>
              <a:t>6 Student’s Unions</a:t>
            </a:r>
          </a:p>
          <a:p>
            <a:pPr>
              <a:lnSpc>
                <a:spcPts val="2360"/>
              </a:lnSpc>
            </a:pPr>
            <a:r>
              <a:rPr lang="en-GB">
                <a:solidFill>
                  <a:schemeClr val="tx1">
                    <a:lumMod val="65000"/>
                    <a:lumOff val="35000"/>
                  </a:schemeClr>
                </a:solidFill>
                <a:latin typeface="Work Sans" pitchFamily="2" charset="77"/>
              </a:rPr>
              <a:t>Active Student Participation</a:t>
            </a:r>
          </a:p>
          <a:p>
            <a:pPr>
              <a:lnSpc>
                <a:spcPts val="2360"/>
              </a:lnSpc>
            </a:pPr>
            <a:r>
              <a:rPr lang="en-GB">
                <a:solidFill>
                  <a:schemeClr val="tx1">
                    <a:lumMod val="65000"/>
                    <a:lumOff val="35000"/>
                  </a:schemeClr>
                </a:solidFill>
                <a:latin typeface="Work Sans" pitchFamily="2" charset="77"/>
              </a:rPr>
              <a:t>Traditions</a:t>
            </a:r>
          </a:p>
          <a:p>
            <a:endParaRPr lang="en-GB"/>
          </a:p>
        </p:txBody>
      </p:sp>
      <p:pic>
        <p:nvPicPr>
          <p:cNvPr id="5" name="Bildobjekt 4">
            <a:extLst>
              <a:ext uri="{FF2B5EF4-FFF2-40B4-BE49-F238E27FC236}">
                <a16:creationId xmlns:a16="http://schemas.microsoft.com/office/drawing/2014/main" id="{F5CE7A5F-20E4-81B7-BD5B-A18CA18424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6060" y="0"/>
            <a:ext cx="6912060" cy="6858000"/>
          </a:xfrm>
          <a:prstGeom prst="rect">
            <a:avLst/>
          </a:prstGeom>
        </p:spPr>
      </p:pic>
    </p:spTree>
    <p:extLst>
      <p:ext uri="{BB962C8B-B14F-4D97-AF65-F5344CB8AC3E}">
        <p14:creationId xmlns:p14="http://schemas.microsoft.com/office/powerpoint/2010/main" val="393757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BCDD6EA9-D40D-4923-7525-D64D4D8F13EC}"/>
              </a:ext>
            </a:extLst>
          </p:cNvPr>
          <p:cNvSpPr>
            <a:spLocks noGrp="1"/>
          </p:cNvSpPr>
          <p:nvPr>
            <p:ph type="pic" sz="quarter" idx="13"/>
          </p:nvPr>
        </p:nvSpPr>
        <p:spPr/>
      </p:sp>
      <p:sp>
        <p:nvSpPr>
          <p:cNvPr id="3" name="Rubrik 2">
            <a:extLst>
              <a:ext uri="{FF2B5EF4-FFF2-40B4-BE49-F238E27FC236}">
                <a16:creationId xmlns:a16="http://schemas.microsoft.com/office/drawing/2014/main" id="{216145C0-D45B-8417-04F7-CF0E93CC6F55}"/>
              </a:ext>
            </a:extLst>
          </p:cNvPr>
          <p:cNvSpPr>
            <a:spLocks noGrp="1"/>
          </p:cNvSpPr>
          <p:nvPr>
            <p:ph type="title"/>
          </p:nvPr>
        </p:nvSpPr>
        <p:spPr/>
        <p:txBody>
          <a:bodyPr/>
          <a:lstStyle/>
          <a:p>
            <a:r>
              <a:rPr lang="en-GB" sz="3200">
                <a:latin typeface="Work Sans" pitchFamily="2" charset="77"/>
              </a:rPr>
              <a:t>Research</a:t>
            </a:r>
            <a:br>
              <a:rPr lang="en-GB" sz="3200">
                <a:latin typeface="Work Sans" pitchFamily="2" charset="77"/>
              </a:rPr>
            </a:br>
            <a:endParaRPr lang="en-GB"/>
          </a:p>
        </p:txBody>
      </p:sp>
      <p:sp>
        <p:nvSpPr>
          <p:cNvPr id="4" name="Platshållare för text 3">
            <a:extLst>
              <a:ext uri="{FF2B5EF4-FFF2-40B4-BE49-F238E27FC236}">
                <a16:creationId xmlns:a16="http://schemas.microsoft.com/office/drawing/2014/main" id="{CE9D1BC0-5603-170A-727E-8C258C87340A}"/>
              </a:ext>
            </a:extLst>
          </p:cNvPr>
          <p:cNvSpPr>
            <a:spLocks noGrp="1"/>
          </p:cNvSpPr>
          <p:nvPr>
            <p:ph type="body" sz="quarter" idx="14"/>
          </p:nvPr>
        </p:nvSpPr>
        <p:spPr>
          <a:xfrm>
            <a:off x="6743700" y="3054096"/>
            <a:ext cx="4114800" cy="1910751"/>
          </a:xfrm>
        </p:spPr>
        <p:txBody>
          <a:bodyPr/>
          <a:lstStyle/>
          <a:p>
            <a:pPr>
              <a:lnSpc>
                <a:spcPts val="2360"/>
              </a:lnSpc>
            </a:pPr>
            <a:r>
              <a:rPr lang="en-GB">
                <a:solidFill>
                  <a:schemeClr val="tx1">
                    <a:lumMod val="65000"/>
                    <a:lumOff val="35000"/>
                  </a:schemeClr>
                </a:solidFill>
                <a:latin typeface="Work Sans" pitchFamily="2" charset="77"/>
              </a:rPr>
              <a:t>Strong Individual Disciplines</a:t>
            </a:r>
          </a:p>
          <a:p>
            <a:pPr>
              <a:lnSpc>
                <a:spcPts val="2360"/>
              </a:lnSpc>
            </a:pPr>
            <a:r>
              <a:rPr lang="en-GB">
                <a:solidFill>
                  <a:schemeClr val="tx1">
                    <a:lumMod val="65000"/>
                    <a:lumOff val="35000"/>
                  </a:schemeClr>
                </a:solidFill>
                <a:latin typeface="Work Sans" pitchFamily="2" charset="77"/>
              </a:rPr>
              <a:t>Interdisciplinary</a:t>
            </a:r>
          </a:p>
          <a:p>
            <a:pPr>
              <a:lnSpc>
                <a:spcPts val="2360"/>
              </a:lnSpc>
            </a:pPr>
            <a:r>
              <a:rPr lang="en-GB">
                <a:solidFill>
                  <a:schemeClr val="tx1">
                    <a:lumMod val="65000"/>
                    <a:lumOff val="35000"/>
                  </a:schemeClr>
                </a:solidFill>
                <a:latin typeface="Work Sans" pitchFamily="2" charset="77"/>
              </a:rPr>
              <a:t>Internationalisation</a:t>
            </a:r>
          </a:p>
          <a:p>
            <a:pPr>
              <a:lnSpc>
                <a:spcPts val="2360"/>
              </a:lnSpc>
            </a:pPr>
            <a:r>
              <a:rPr lang="en-GB">
                <a:solidFill>
                  <a:schemeClr val="tx1">
                    <a:lumMod val="65000"/>
                    <a:lumOff val="35000"/>
                  </a:schemeClr>
                </a:solidFill>
                <a:latin typeface="Work Sans" pitchFamily="2" charset="77"/>
              </a:rPr>
              <a:t>Collaboration</a:t>
            </a:r>
          </a:p>
          <a:p>
            <a:endParaRPr lang="en-GB"/>
          </a:p>
        </p:txBody>
      </p:sp>
      <p:pic>
        <p:nvPicPr>
          <p:cNvPr id="5" name="Bildobjekt 4">
            <a:extLst>
              <a:ext uri="{FF2B5EF4-FFF2-40B4-BE49-F238E27FC236}">
                <a16:creationId xmlns:a16="http://schemas.microsoft.com/office/drawing/2014/main" id="{3A1170C3-B45C-1CCD-E26F-2E8AA38E5B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6096001" cy="6858000"/>
          </a:xfrm>
          <a:prstGeom prst="rect">
            <a:avLst/>
          </a:prstGeom>
        </p:spPr>
      </p:pic>
    </p:spTree>
    <p:extLst>
      <p:ext uri="{BB962C8B-B14F-4D97-AF65-F5344CB8AC3E}">
        <p14:creationId xmlns:p14="http://schemas.microsoft.com/office/powerpoint/2010/main" val="2522325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172258-6D42-FDAB-1831-46A9A29AD960}"/>
              </a:ext>
            </a:extLst>
          </p:cNvPr>
          <p:cNvSpPr>
            <a:spLocks noGrp="1"/>
          </p:cNvSpPr>
          <p:nvPr>
            <p:ph type="title"/>
          </p:nvPr>
        </p:nvSpPr>
        <p:spPr/>
        <p:txBody>
          <a:bodyPr/>
          <a:lstStyle/>
          <a:p>
            <a:r>
              <a:rPr lang="en-GB" sz="3200">
                <a:latin typeface="Work Sans" pitchFamily="2" charset="77"/>
              </a:rPr>
              <a:t>We are Taking on the Research Challenges of the Future</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C81DF9F3-3618-2648-E770-2D9AFBC7FDD2}"/>
              </a:ext>
            </a:extLst>
          </p:cNvPr>
          <p:cNvSpPr>
            <a:spLocks noGrp="1"/>
          </p:cNvSpPr>
          <p:nvPr>
            <p:ph sz="quarter" idx="15"/>
          </p:nvPr>
        </p:nvSpPr>
        <p:spPr>
          <a:xfrm>
            <a:off x="947738" y="2528888"/>
            <a:ext cx="4559300" cy="3853624"/>
          </a:xfrm>
        </p:spPr>
        <p:txBody>
          <a:bodyPr/>
          <a:lstStyle/>
          <a:p>
            <a:pPr marL="28575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Antibiotic Resistance</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Artificial Intelligence</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Biodiversity</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Democracy</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Digital Humanities</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Energy</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Public Health Diseases</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Global Health</a:t>
            </a:r>
          </a:p>
          <a:p>
            <a:pPr marL="285750" lvl="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Climate Change</a:t>
            </a:r>
          </a:p>
          <a:p>
            <a:pPr marL="285750" lvl="0" indent="-285750">
              <a:lnSpc>
                <a:spcPts val="2120"/>
              </a:lnSpc>
              <a:buFont typeface="Arial" panose="020B0604020202020204" pitchFamily="34" charset="0"/>
              <a:buChar char="•"/>
            </a:pPr>
            <a:endParaRPr lang="sv-SE" sz="1600" dirty="0">
              <a:solidFill>
                <a:schemeClr val="tx1">
                  <a:lumMod val="65000"/>
                  <a:lumOff val="35000"/>
                </a:schemeClr>
              </a:solidFill>
              <a:latin typeface="Work Sans" pitchFamily="2" charset="77"/>
            </a:endParaRPr>
          </a:p>
          <a:p>
            <a:endParaRPr lang="en-GB"/>
          </a:p>
        </p:txBody>
      </p:sp>
      <p:sp>
        <p:nvSpPr>
          <p:cNvPr id="4" name="Platshållare för innehåll 3">
            <a:extLst>
              <a:ext uri="{FF2B5EF4-FFF2-40B4-BE49-F238E27FC236}">
                <a16:creationId xmlns:a16="http://schemas.microsoft.com/office/drawing/2014/main" id="{63B6CCBF-D6C6-B82C-331B-575EFC4550C8}"/>
              </a:ext>
            </a:extLst>
          </p:cNvPr>
          <p:cNvSpPr>
            <a:spLocks noGrp="1"/>
          </p:cNvSpPr>
          <p:nvPr>
            <p:ph sz="quarter" idx="16"/>
          </p:nvPr>
        </p:nvSpPr>
        <p:spPr>
          <a:xfrm>
            <a:off x="6089081" y="2528887"/>
            <a:ext cx="4559300" cy="3492499"/>
          </a:xfrm>
        </p:spPr>
        <p:txBody>
          <a:bodyPr/>
          <a:lstStyle/>
          <a:p>
            <a:pPr marL="28575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The Development of Life</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Life Sciences</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Drug Development</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Medical Technology</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Migration and Racism</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Human Rights</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New Materials</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Mental Health</a:t>
            </a:r>
          </a:p>
          <a:p>
            <a:pPr marL="285750" indent="-285750">
              <a:lnSpc>
                <a:spcPts val="2120"/>
              </a:lnSpc>
              <a:spcBef>
                <a:spcPts val="600"/>
              </a:spcBef>
              <a:buFont typeface="Arial" panose="020B0604020202020204" pitchFamily="34" charset="0"/>
              <a:buChar char="•"/>
            </a:pPr>
            <a:r>
              <a:rPr lang="sv-SE" sz="1600" dirty="0">
                <a:solidFill>
                  <a:schemeClr val="tx1">
                    <a:lumMod val="65000"/>
                    <a:lumOff val="35000"/>
                  </a:schemeClr>
                </a:solidFill>
                <a:latin typeface="Work Sans" pitchFamily="2" charset="77"/>
              </a:rPr>
              <a:t>Social Sustainability</a:t>
            </a:r>
          </a:p>
          <a:p>
            <a:pPr>
              <a:lnSpc>
                <a:spcPts val="2120"/>
              </a:lnSpc>
            </a:pPr>
            <a:endParaRPr lang="en-GB" sz="1600">
              <a:solidFill>
                <a:schemeClr val="tx1">
                  <a:lumMod val="65000"/>
                  <a:lumOff val="35000"/>
                </a:schemeClr>
              </a:solidFill>
            </a:endParaRPr>
          </a:p>
          <a:p>
            <a:endParaRPr lang="en-GB"/>
          </a:p>
        </p:txBody>
      </p:sp>
    </p:spTree>
    <p:extLst>
      <p:ext uri="{BB962C8B-B14F-4D97-AF65-F5344CB8AC3E}">
        <p14:creationId xmlns:p14="http://schemas.microsoft.com/office/powerpoint/2010/main" val="110743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ED0411-2C76-83DF-9478-5F7EACF148D1}"/>
              </a:ext>
            </a:extLst>
          </p:cNvPr>
          <p:cNvSpPr>
            <a:spLocks noGrp="1"/>
          </p:cNvSpPr>
          <p:nvPr>
            <p:ph type="title"/>
          </p:nvPr>
        </p:nvSpPr>
        <p:spPr>
          <a:xfrm>
            <a:off x="947739" y="836613"/>
            <a:ext cx="7144701" cy="1311364"/>
          </a:xfrm>
        </p:spPr>
        <p:txBody>
          <a:bodyPr/>
          <a:lstStyle/>
          <a:p>
            <a:r>
              <a:rPr lang="en-GB" sz="3200">
                <a:latin typeface="Work Sans" pitchFamily="2" charset="77"/>
              </a:rPr>
              <a:t>Research and Doctoral Programmes in Numbers</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896A6D92-E91F-F17B-30A9-26FC076FA1A0}"/>
              </a:ext>
            </a:extLst>
          </p:cNvPr>
          <p:cNvSpPr>
            <a:spLocks noGrp="1"/>
          </p:cNvSpPr>
          <p:nvPr>
            <p:ph sz="quarter" idx="15"/>
          </p:nvPr>
        </p:nvSpPr>
        <p:spPr/>
        <p:txBody>
          <a:bodyPr/>
          <a:lstStyle/>
          <a:p>
            <a:pPr marL="285750" lvl="0" indent="-285750">
              <a:lnSpc>
                <a:spcPts val="2120"/>
              </a:lnSpc>
              <a:buFont typeface="Arial" panose="020B0604020202020204" pitchFamily="34" charset="0"/>
              <a:buChar char="•"/>
            </a:pPr>
            <a:r>
              <a:rPr lang="sv-SE" sz="1600" dirty="0">
                <a:solidFill>
                  <a:schemeClr val="tx1">
                    <a:lumMod val="65000"/>
                    <a:lumOff val="35000"/>
                  </a:schemeClr>
                </a:solidFill>
                <a:latin typeface="Work Sans" pitchFamily="2" charset="77"/>
              </a:rPr>
              <a:t>170 doctoral subject areas</a:t>
            </a:r>
          </a:p>
          <a:p>
            <a:pPr marL="285750" lvl="0" indent="-285750">
              <a:lnSpc>
                <a:spcPts val="24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2,500 doctoral students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350 doctoral degrees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5,000 peer-reviewed scholarly publications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Revenue for research and doctoral education: SEK 5,600 million (70% of total turnover)</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50% of research funding from external sources</a:t>
            </a:r>
          </a:p>
          <a:p>
            <a:endParaRPr lang="en-GB"/>
          </a:p>
        </p:txBody>
      </p:sp>
      <p:sp>
        <p:nvSpPr>
          <p:cNvPr id="4" name="Platshållare för innehåll 3">
            <a:extLst>
              <a:ext uri="{FF2B5EF4-FFF2-40B4-BE49-F238E27FC236}">
                <a16:creationId xmlns:a16="http://schemas.microsoft.com/office/drawing/2014/main" id="{5DC33C8F-1317-0699-CA2B-8D6DBD1367DF}"/>
              </a:ext>
            </a:extLst>
          </p:cNvPr>
          <p:cNvSpPr>
            <a:spLocks noGrp="1"/>
          </p:cNvSpPr>
          <p:nvPr>
            <p:ph sz="quarter" idx="16"/>
          </p:nvPr>
        </p:nvSpPr>
        <p:spPr/>
        <p:txBody>
          <a:bodyPr/>
          <a:lstStyle/>
          <a:p>
            <a:endParaRPr lang="en-GB"/>
          </a:p>
        </p:txBody>
      </p:sp>
      <p:pic>
        <p:nvPicPr>
          <p:cNvPr id="5" name="Platshållare för bild 5">
            <a:extLst>
              <a:ext uri="{FF2B5EF4-FFF2-40B4-BE49-F238E27FC236}">
                <a16:creationId xmlns:a16="http://schemas.microsoft.com/office/drawing/2014/main" id="{ED0F9A06-32C1-E017-E1D3-06DF1D70A1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67858" y="2291531"/>
            <a:ext cx="3261358" cy="3702424"/>
          </a:xfrm>
          <a:prstGeom prst="rect">
            <a:avLst/>
          </a:prstGeom>
        </p:spPr>
      </p:pic>
    </p:spTree>
    <p:extLst>
      <p:ext uri="{BB962C8B-B14F-4D97-AF65-F5344CB8AC3E}">
        <p14:creationId xmlns:p14="http://schemas.microsoft.com/office/powerpoint/2010/main" val="71141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AF6C8D-E626-1E3F-2C5A-44B36E3A130B}"/>
              </a:ext>
            </a:extLst>
          </p:cNvPr>
          <p:cNvSpPr>
            <a:spLocks noGrp="1"/>
          </p:cNvSpPr>
          <p:nvPr>
            <p:ph type="title"/>
          </p:nvPr>
        </p:nvSpPr>
        <p:spPr>
          <a:xfrm>
            <a:off x="947739" y="836613"/>
            <a:ext cx="8708325" cy="1311364"/>
          </a:xfrm>
        </p:spPr>
        <p:txBody>
          <a:bodyPr/>
          <a:lstStyle/>
          <a:p>
            <a:r>
              <a:rPr lang="en-GB" sz="3200">
                <a:latin typeface="Work Sans" pitchFamily="2" charset="77"/>
              </a:rPr>
              <a:t>International Networks and Cooperation</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C0A3CA41-65FD-27C8-9B68-FAD6140F24CD}"/>
              </a:ext>
            </a:extLst>
          </p:cNvPr>
          <p:cNvSpPr>
            <a:spLocks noGrp="1"/>
          </p:cNvSpPr>
          <p:nvPr>
            <p:ph sz="quarter" idx="15"/>
          </p:nvPr>
        </p:nvSpPr>
        <p:spPr>
          <a:xfrm>
            <a:off x="947737" y="1989392"/>
            <a:ext cx="5297613" cy="2577950"/>
          </a:xfrm>
        </p:spPr>
        <p:txBody>
          <a:bodyPr/>
          <a:lstStyle/>
          <a:p>
            <a:pPr lvl="0">
              <a:lnSpc>
                <a:spcPts val="2420"/>
              </a:lnSpc>
              <a:spcBef>
                <a:spcPts val="300"/>
              </a:spcBef>
            </a:pPr>
            <a:r>
              <a:rPr lang="sv-SE" sz="1600" dirty="0">
                <a:solidFill>
                  <a:schemeClr val="tx1">
                    <a:lumMod val="65000"/>
                    <a:lumOff val="35000"/>
                  </a:schemeClr>
                </a:solidFill>
                <a:latin typeface="Work Sans" pitchFamily="2" charset="77"/>
              </a:rPr>
              <a:t>Examples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The Guild</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Coimbra</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Southern African Nordic Centre (SANORD)</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Matariki</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Europauniversitetet Enlight</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U4Society</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The Baltic University Program</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South Africa-Sweden University Forum (SASUF)</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ACCESS</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MIRAI 2.0</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SIREUS</a:t>
            </a:r>
          </a:p>
          <a:p>
            <a:endParaRPr lang="en-GB"/>
          </a:p>
        </p:txBody>
      </p:sp>
      <p:sp>
        <p:nvSpPr>
          <p:cNvPr id="6" name="textruta 5">
            <a:extLst>
              <a:ext uri="{FF2B5EF4-FFF2-40B4-BE49-F238E27FC236}">
                <a16:creationId xmlns:a16="http://schemas.microsoft.com/office/drawing/2014/main" id="{19D71F85-6C92-AE91-F1DB-FC67EBC78081}"/>
              </a:ext>
            </a:extLst>
          </p:cNvPr>
          <p:cNvSpPr txBox="1"/>
          <p:nvPr/>
        </p:nvSpPr>
        <p:spPr>
          <a:xfrm>
            <a:off x="6617018" y="1989392"/>
            <a:ext cx="3743134" cy="989695"/>
          </a:xfrm>
          <a:prstGeom prst="rect">
            <a:avLst/>
          </a:prstGeom>
          <a:noFill/>
        </p:spPr>
        <p:txBody>
          <a:bodyPr wrap="square" rtlCol="0">
            <a:spAutoFit/>
          </a:bodyPr>
          <a:lstStyle/>
          <a:p>
            <a:pPr lvl="0">
              <a:lnSpc>
                <a:spcPts val="2420"/>
              </a:lnSpc>
              <a:spcBef>
                <a:spcPts val="300"/>
              </a:spcBef>
            </a:pPr>
            <a:r>
              <a:rPr lang="sv-SE" sz="1600" dirty="0">
                <a:solidFill>
                  <a:schemeClr val="tx1">
                    <a:lumMod val="65000"/>
                    <a:lumOff val="35000"/>
                  </a:schemeClr>
                </a:solidFill>
                <a:latin typeface="Work Sans" pitchFamily="2" charset="77"/>
              </a:rPr>
              <a:t>Uppsala University’s Alumni Network: 31,000 alumni in 150 countries</a:t>
            </a:r>
          </a:p>
        </p:txBody>
      </p:sp>
      <p:pic>
        <p:nvPicPr>
          <p:cNvPr id="7" name="Bildobjekt 6">
            <a:extLst>
              <a:ext uri="{FF2B5EF4-FFF2-40B4-BE49-F238E27FC236}">
                <a16:creationId xmlns:a16="http://schemas.microsoft.com/office/drawing/2014/main" id="{D9796EEB-FC4C-5B6B-1D09-AEEE3A2564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
          <a:stretch/>
        </p:blipFill>
        <p:spPr>
          <a:xfrm>
            <a:off x="6717792" y="3320992"/>
            <a:ext cx="2803813" cy="2304288"/>
          </a:xfrm>
          <a:prstGeom prst="rect">
            <a:avLst/>
          </a:prstGeom>
        </p:spPr>
      </p:pic>
    </p:spTree>
    <p:extLst>
      <p:ext uri="{BB962C8B-B14F-4D97-AF65-F5344CB8AC3E}">
        <p14:creationId xmlns:p14="http://schemas.microsoft.com/office/powerpoint/2010/main" val="92502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048E84-0349-EF49-AC3C-742C50898B9F}"/>
              </a:ext>
            </a:extLst>
          </p:cNvPr>
          <p:cNvSpPr>
            <a:spLocks noGrp="1"/>
          </p:cNvSpPr>
          <p:nvPr>
            <p:ph type="title"/>
          </p:nvPr>
        </p:nvSpPr>
        <p:spPr>
          <a:xfrm>
            <a:off x="947739" y="836613"/>
            <a:ext cx="8196262" cy="763587"/>
          </a:xfrm>
        </p:spPr>
        <p:txBody>
          <a:bodyPr/>
          <a:lstStyle/>
          <a:p>
            <a:r>
              <a:rPr lang="en-GB" sz="3200">
                <a:latin typeface="Work Sans" pitchFamily="2" charset="77"/>
              </a:rPr>
              <a:t>Living Cultural Heritage</a:t>
            </a:r>
            <a:endParaRPr lang="en-GB"/>
          </a:p>
        </p:txBody>
      </p:sp>
      <p:sp>
        <p:nvSpPr>
          <p:cNvPr id="3" name="Platshållare för innehåll 2">
            <a:extLst>
              <a:ext uri="{FF2B5EF4-FFF2-40B4-BE49-F238E27FC236}">
                <a16:creationId xmlns:a16="http://schemas.microsoft.com/office/drawing/2014/main" id="{26BB13A4-2E48-900A-CDEA-CBFAD1BCA115}"/>
              </a:ext>
            </a:extLst>
          </p:cNvPr>
          <p:cNvSpPr>
            <a:spLocks noGrp="1"/>
          </p:cNvSpPr>
          <p:nvPr>
            <p:ph sz="quarter" idx="15"/>
          </p:nvPr>
        </p:nvSpPr>
        <p:spPr>
          <a:xfrm>
            <a:off x="947738" y="1715072"/>
            <a:ext cx="5535358" cy="5691568"/>
          </a:xfrm>
        </p:spPr>
        <p:txBody>
          <a:bodyPr/>
          <a:lstStyle/>
          <a:p>
            <a:pPr marL="0" indent="0" algn="l" rtl="0">
              <a:lnSpc>
                <a:spcPts val="2120"/>
              </a:lnSpc>
              <a:buNone/>
            </a:pPr>
            <a:r>
              <a:rPr lang="en-gb" sz="1600" u="none" baseline="0" dirty="0">
                <a:solidFill>
                  <a:schemeClr val="tx1">
                    <a:lumMod val="65000"/>
                    <a:lumOff val="35000"/>
                  </a:schemeClr>
                </a:solidFill>
                <a:latin typeface="Work Sans" pitchFamily="2" charset="77"/>
              </a:rPr>
              <a:t>Museums, art, historical cultural sites, academic traditions, music, gardens.</a:t>
            </a:r>
            <a:r>
              <a:rPr lang="en-GB" sz="1600" u="none" baseline="0" dirty="0">
                <a:solidFill>
                  <a:schemeClr val="tx1">
                    <a:lumMod val="65000"/>
                    <a:lumOff val="35000"/>
                  </a:schemeClr>
                </a:solidFill>
                <a:latin typeface="Work Sans" pitchFamily="2" charset="77"/>
              </a:rPr>
              <a:t> </a:t>
            </a:r>
            <a:r>
              <a:rPr lang="en-gb" sz="1600" u="none" baseline="0" dirty="0">
                <a:solidFill>
                  <a:schemeClr val="tx1">
                    <a:lumMod val="65000"/>
                    <a:lumOff val="35000"/>
                  </a:schemeClr>
                </a:solidFill>
                <a:latin typeface="Work Sans" pitchFamily="2" charset="77"/>
              </a:rPr>
              <a:t>Uppsala University has unique collections and rich cultural offerings.</a:t>
            </a:r>
            <a:endParaRPr lang="en-GB" sz="1600" u="none" baseline="0" dirty="0">
              <a:solidFill>
                <a:schemeClr val="tx1">
                  <a:lumMod val="65000"/>
                  <a:lumOff val="35000"/>
                </a:schemeClr>
              </a:solidFill>
              <a:latin typeface="Work Sans" pitchFamily="2" charset="77"/>
            </a:endParaRPr>
          </a:p>
          <a:p>
            <a:pPr algn="l" rtl="0">
              <a:lnSpc>
                <a:spcPts val="2120"/>
              </a:lnSpc>
            </a:pPr>
            <a:endParaRPr lang="en-GB" sz="1600" u="none" baseline="0" dirty="0">
              <a:solidFill>
                <a:schemeClr val="tx1">
                  <a:lumMod val="65000"/>
                  <a:lumOff val="35000"/>
                </a:schemeClr>
              </a:solidFill>
              <a:latin typeface="Work Sans" pitchFamily="2" charset="77"/>
            </a:endParaRPr>
          </a:p>
          <a:p>
            <a:pPr marL="0" indent="0" algn="l" rtl="0">
              <a:lnSpc>
                <a:spcPts val="2120"/>
              </a:lnSpc>
              <a:buNone/>
            </a:pPr>
            <a:r>
              <a:rPr lang="en-gb" sz="1600" u="none" baseline="0" dirty="0">
                <a:solidFill>
                  <a:schemeClr val="tx1">
                    <a:lumMod val="65000"/>
                    <a:lumOff val="35000"/>
                  </a:schemeClr>
                </a:solidFill>
                <a:latin typeface="Work Sans" pitchFamily="2" charset="77"/>
              </a:rPr>
              <a:t>Museums: Museum of Evolution, </a:t>
            </a:r>
            <a:r>
              <a:rPr lang="en-gb" sz="1600" u="none" baseline="0" dirty="0" err="1">
                <a:solidFill>
                  <a:schemeClr val="tx1">
                    <a:lumMod val="65000"/>
                    <a:lumOff val="35000"/>
                  </a:schemeClr>
                </a:solidFill>
                <a:latin typeface="Work Sans" pitchFamily="2" charset="77"/>
              </a:rPr>
              <a:t>Gustavianum</a:t>
            </a:r>
            <a:r>
              <a:rPr lang="en-gb" sz="1600" u="none" baseline="0" dirty="0">
                <a:solidFill>
                  <a:schemeClr val="tx1">
                    <a:lumMod val="65000"/>
                    <a:lumOff val="35000"/>
                  </a:schemeClr>
                </a:solidFill>
                <a:latin typeface="Work Sans" pitchFamily="2" charset="77"/>
              </a:rPr>
              <a:t>, Museum of Medical History, </a:t>
            </a:r>
            <a:br>
              <a:rPr lang="en-GB" sz="1600" u="none" baseline="0" dirty="0">
                <a:solidFill>
                  <a:schemeClr val="tx1">
                    <a:lumMod val="65000"/>
                    <a:lumOff val="35000"/>
                  </a:schemeClr>
                </a:solidFill>
                <a:latin typeface="Work Sans" pitchFamily="2" charset="77"/>
              </a:rPr>
            </a:br>
            <a:r>
              <a:rPr lang="en-gb" sz="1600" u="none" baseline="0" dirty="0">
                <a:solidFill>
                  <a:schemeClr val="tx1">
                    <a:lumMod val="65000"/>
                    <a:lumOff val="35000"/>
                  </a:schemeClr>
                </a:solidFill>
                <a:latin typeface="Work Sans" pitchFamily="2" charset="77"/>
              </a:rPr>
              <a:t>Uppsala University Library</a:t>
            </a:r>
            <a:endParaRPr lang="en-GB" sz="1600" u="none" baseline="0" dirty="0">
              <a:solidFill>
                <a:schemeClr val="tx1">
                  <a:lumMod val="65000"/>
                  <a:lumOff val="35000"/>
                </a:schemeClr>
              </a:solidFill>
              <a:latin typeface="Work Sans" pitchFamily="2" charset="77"/>
            </a:endParaRPr>
          </a:p>
          <a:p>
            <a:pPr algn="l" rtl="0">
              <a:lnSpc>
                <a:spcPts val="2120"/>
              </a:lnSpc>
            </a:pPr>
            <a:endParaRPr lang="en-gb" sz="1600" dirty="0">
              <a:solidFill>
                <a:schemeClr val="tx1">
                  <a:lumMod val="65000"/>
                  <a:lumOff val="35000"/>
                </a:schemeClr>
              </a:solidFill>
              <a:latin typeface="Work Sans" pitchFamily="2" charset="77"/>
            </a:endParaRPr>
          </a:p>
          <a:p>
            <a:pPr marL="0" indent="0" algn="l" rtl="0">
              <a:lnSpc>
                <a:spcPts val="2120"/>
              </a:lnSpc>
              <a:buNone/>
            </a:pPr>
            <a:r>
              <a:rPr lang="en-gb" sz="1600" u="none" baseline="0" dirty="0">
                <a:solidFill>
                  <a:schemeClr val="tx1">
                    <a:lumMod val="65000"/>
                    <a:lumOff val="35000"/>
                  </a:schemeClr>
                </a:solidFill>
                <a:latin typeface="Work Sans" pitchFamily="2" charset="77"/>
              </a:rPr>
              <a:t>Music: Royal Academic Orchestra, Uppsala University Jazz Orchestra, student nation choirs, student orchestras</a:t>
            </a:r>
            <a:endParaRPr lang="en-GB" sz="1600" u="none" baseline="0" dirty="0">
              <a:solidFill>
                <a:schemeClr val="tx1">
                  <a:lumMod val="65000"/>
                  <a:lumOff val="35000"/>
                </a:schemeClr>
              </a:solidFill>
              <a:latin typeface="Work Sans" pitchFamily="2" charset="77"/>
            </a:endParaRPr>
          </a:p>
          <a:p>
            <a:pPr algn="l" rtl="0">
              <a:lnSpc>
                <a:spcPts val="2120"/>
              </a:lnSpc>
            </a:pPr>
            <a:endParaRPr lang="en-gb" sz="1600" u="none" baseline="0" dirty="0">
              <a:solidFill>
                <a:schemeClr val="tx1">
                  <a:lumMod val="65000"/>
                  <a:lumOff val="35000"/>
                </a:schemeClr>
              </a:solidFill>
              <a:latin typeface="Work Sans" pitchFamily="2" charset="77"/>
            </a:endParaRPr>
          </a:p>
          <a:p>
            <a:pPr marL="0" indent="0" algn="l" rtl="0">
              <a:lnSpc>
                <a:spcPts val="2120"/>
              </a:lnSpc>
              <a:buNone/>
            </a:pPr>
            <a:r>
              <a:rPr lang="en-gb" sz="1600" u="none" baseline="0" dirty="0">
                <a:solidFill>
                  <a:schemeClr val="tx1">
                    <a:lumMod val="65000"/>
                    <a:lumOff val="35000"/>
                  </a:schemeClr>
                </a:solidFill>
                <a:latin typeface="Work Sans" pitchFamily="2" charset="77"/>
              </a:rPr>
              <a:t>Gardens:</a:t>
            </a:r>
            <a:r>
              <a:rPr lang="en-GB" sz="1600" u="none" baseline="0" dirty="0">
                <a:solidFill>
                  <a:schemeClr val="tx1">
                    <a:lumMod val="65000"/>
                    <a:lumOff val="35000"/>
                  </a:schemeClr>
                </a:solidFill>
                <a:latin typeface="Work Sans" pitchFamily="2" charset="77"/>
              </a:rPr>
              <a:t> </a:t>
            </a:r>
            <a:r>
              <a:rPr lang="en-gb" sz="1600" u="none" baseline="0" dirty="0">
                <a:solidFill>
                  <a:schemeClr val="tx1">
                    <a:lumMod val="65000"/>
                    <a:lumOff val="35000"/>
                  </a:schemeClr>
                </a:solidFill>
                <a:latin typeface="Work Sans" pitchFamily="2" charset="77"/>
              </a:rPr>
              <a:t>The Linnaeus Garden and the Botanical Garden are Sweden’s oldest botanical gardens. 9,000 species from all over the world are grown here.</a:t>
            </a:r>
          </a:p>
          <a:p>
            <a:endParaRPr lang="en-GB"/>
          </a:p>
        </p:txBody>
      </p:sp>
      <p:pic>
        <p:nvPicPr>
          <p:cNvPr id="5" name="Bildobjekt 4">
            <a:extLst>
              <a:ext uri="{FF2B5EF4-FFF2-40B4-BE49-F238E27FC236}">
                <a16:creationId xmlns:a16="http://schemas.microsoft.com/office/drawing/2014/main" id="{0C70978F-62EE-606B-FA28-132722366E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7853" y="1838611"/>
            <a:ext cx="1128283" cy="1693037"/>
          </a:xfrm>
          <a:prstGeom prst="rect">
            <a:avLst/>
          </a:prstGeom>
        </p:spPr>
      </p:pic>
      <p:pic>
        <p:nvPicPr>
          <p:cNvPr id="6" name="Bildobjekt 5">
            <a:extLst>
              <a:ext uri="{FF2B5EF4-FFF2-40B4-BE49-F238E27FC236}">
                <a16:creationId xmlns:a16="http://schemas.microsoft.com/office/drawing/2014/main" id="{0A0FF57D-8727-7880-B945-2783E73C84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27782" y="1838611"/>
            <a:ext cx="1334318" cy="1720626"/>
          </a:xfrm>
          <a:prstGeom prst="rect">
            <a:avLst/>
          </a:prstGeom>
        </p:spPr>
      </p:pic>
      <p:pic>
        <p:nvPicPr>
          <p:cNvPr id="7" name="Bildobjekt 6">
            <a:extLst>
              <a:ext uri="{FF2B5EF4-FFF2-40B4-BE49-F238E27FC236}">
                <a16:creationId xmlns:a16="http://schemas.microsoft.com/office/drawing/2014/main" id="{844FAC0A-774F-7ECA-53FE-3F8DCE4D11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6136" y="1840038"/>
            <a:ext cx="1008866" cy="1788631"/>
          </a:xfrm>
          <a:prstGeom prst="rect">
            <a:avLst/>
          </a:prstGeom>
        </p:spPr>
      </p:pic>
      <p:pic>
        <p:nvPicPr>
          <p:cNvPr id="8" name="Bildobjekt 7">
            <a:extLst>
              <a:ext uri="{FF2B5EF4-FFF2-40B4-BE49-F238E27FC236}">
                <a16:creationId xmlns:a16="http://schemas.microsoft.com/office/drawing/2014/main" id="{702EA113-5E07-215F-B32A-95FD2F8659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853" y="3531648"/>
            <a:ext cx="1676923" cy="1117949"/>
          </a:xfrm>
          <a:prstGeom prst="rect">
            <a:avLst/>
          </a:prstGeom>
        </p:spPr>
      </p:pic>
      <p:pic>
        <p:nvPicPr>
          <p:cNvPr id="9" name="Bildobjekt 8">
            <a:extLst>
              <a:ext uri="{FF2B5EF4-FFF2-40B4-BE49-F238E27FC236}">
                <a16:creationId xmlns:a16="http://schemas.microsoft.com/office/drawing/2014/main" id="{E8840657-9225-AF6F-C092-876A4E4353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32197" y="3502659"/>
            <a:ext cx="1529902" cy="1146938"/>
          </a:xfrm>
          <a:prstGeom prst="rect">
            <a:avLst/>
          </a:prstGeom>
        </p:spPr>
      </p:pic>
    </p:spTree>
    <p:extLst>
      <p:ext uri="{BB962C8B-B14F-4D97-AF65-F5344CB8AC3E}">
        <p14:creationId xmlns:p14="http://schemas.microsoft.com/office/powerpoint/2010/main" val="4058402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1C05E027-2802-94DF-F5E5-484F1069CE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2564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85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290697D8-FD32-D78D-5D9D-FF7C8AC877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39612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7">
            <a:extLst>
              <a:ext uri="{FF2B5EF4-FFF2-40B4-BE49-F238E27FC236}">
                <a16:creationId xmlns:a16="http://schemas.microsoft.com/office/drawing/2014/main" id="{4FCD67B4-0A57-17DE-FD1E-C0014D847EA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20536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ACBE1ACD-019B-4BCB-5B34-098CAC6A26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0340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47861458-D866-4B17-DD62-E4A2BFE814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71156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4">
            <a:extLst>
              <a:ext uri="{FF2B5EF4-FFF2-40B4-BE49-F238E27FC236}">
                <a16:creationId xmlns:a16="http://schemas.microsoft.com/office/drawing/2014/main" id="{F63524DE-8F66-7ABA-B34A-CB05456209F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4846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CD7458-A8CF-AF17-6273-E4B7896DA33C}"/>
              </a:ext>
            </a:extLst>
          </p:cNvPr>
          <p:cNvSpPr>
            <a:spLocks noGrp="1"/>
          </p:cNvSpPr>
          <p:nvPr>
            <p:ph type="title"/>
          </p:nvPr>
        </p:nvSpPr>
        <p:spPr/>
        <p:txBody>
          <a:bodyPr/>
          <a:lstStyle/>
          <a:p>
            <a:r>
              <a:rPr lang="en-GB" sz="3200">
                <a:latin typeface="Work Sans" pitchFamily="2" charset="77"/>
              </a:rPr>
              <a:t>Living Traditions</a:t>
            </a:r>
            <a:br>
              <a:rPr lang="en-GB" sz="3200">
                <a:latin typeface="Work Sans" pitchFamily="2" charset="77"/>
              </a:rPr>
            </a:br>
            <a:endParaRPr lang="en-GB"/>
          </a:p>
        </p:txBody>
      </p:sp>
      <p:pic>
        <p:nvPicPr>
          <p:cNvPr id="5" name="Platshållare för bild 5">
            <a:extLst>
              <a:ext uri="{FF2B5EF4-FFF2-40B4-BE49-F238E27FC236}">
                <a16:creationId xmlns:a16="http://schemas.microsoft.com/office/drawing/2014/main" id="{FC4C859A-D44B-49DD-435C-62E88DD54FE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96000" y="1860789"/>
            <a:ext cx="1660624" cy="1885207"/>
          </a:xfrm>
          <a:prstGeom prst="rect">
            <a:avLst/>
          </a:prstGeom>
        </p:spPr>
      </p:pic>
      <p:pic>
        <p:nvPicPr>
          <p:cNvPr id="6" name="Bildobjekt 5">
            <a:extLst>
              <a:ext uri="{FF2B5EF4-FFF2-40B4-BE49-F238E27FC236}">
                <a16:creationId xmlns:a16="http://schemas.microsoft.com/office/drawing/2014/main" id="{7D8CDF9E-F4A9-4541-F9FB-07FA3D0A0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150" y="4689906"/>
            <a:ext cx="2186204" cy="1279093"/>
          </a:xfrm>
          <a:prstGeom prst="rect">
            <a:avLst/>
          </a:prstGeom>
        </p:spPr>
      </p:pic>
      <p:pic>
        <p:nvPicPr>
          <p:cNvPr id="7" name="Bildobjekt 6">
            <a:extLst>
              <a:ext uri="{FF2B5EF4-FFF2-40B4-BE49-F238E27FC236}">
                <a16:creationId xmlns:a16="http://schemas.microsoft.com/office/drawing/2014/main" id="{DB10F27A-1A17-9782-357D-C0B441326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150" y="1860789"/>
            <a:ext cx="1683671" cy="2526540"/>
          </a:xfrm>
          <a:prstGeom prst="rect">
            <a:avLst/>
          </a:prstGeom>
        </p:spPr>
      </p:pic>
      <p:pic>
        <p:nvPicPr>
          <p:cNvPr id="8" name="Bildobjekt 7">
            <a:extLst>
              <a:ext uri="{FF2B5EF4-FFF2-40B4-BE49-F238E27FC236}">
                <a16:creationId xmlns:a16="http://schemas.microsoft.com/office/drawing/2014/main" id="{6BC5D3D4-BE48-9996-4607-0F0550EF08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5999" y="4090937"/>
            <a:ext cx="1660624" cy="2309365"/>
          </a:xfrm>
          <a:prstGeom prst="rect">
            <a:avLst/>
          </a:prstGeom>
        </p:spPr>
      </p:pic>
      <p:pic>
        <p:nvPicPr>
          <p:cNvPr id="9" name="Bildobjekt 8">
            <a:extLst>
              <a:ext uri="{FF2B5EF4-FFF2-40B4-BE49-F238E27FC236}">
                <a16:creationId xmlns:a16="http://schemas.microsoft.com/office/drawing/2014/main" id="{42A73E6D-16C3-CCBE-6F32-3DA40F174D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538" y="1785939"/>
            <a:ext cx="2141271" cy="1327149"/>
          </a:xfrm>
          <a:prstGeom prst="rect">
            <a:avLst/>
          </a:prstGeom>
        </p:spPr>
      </p:pic>
      <p:pic>
        <p:nvPicPr>
          <p:cNvPr id="10" name="Bildobjekt 9">
            <a:extLst>
              <a:ext uri="{FF2B5EF4-FFF2-40B4-BE49-F238E27FC236}">
                <a16:creationId xmlns:a16="http://schemas.microsoft.com/office/drawing/2014/main" id="{7E3ED88B-4DE2-935C-99CB-C221A31E98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21724" y="5026833"/>
            <a:ext cx="1408085" cy="1373469"/>
          </a:xfrm>
          <a:prstGeom prst="rect">
            <a:avLst/>
          </a:prstGeom>
        </p:spPr>
      </p:pic>
      <p:pic>
        <p:nvPicPr>
          <p:cNvPr id="11" name="Bildobjekt 10">
            <a:extLst>
              <a:ext uri="{FF2B5EF4-FFF2-40B4-BE49-F238E27FC236}">
                <a16:creationId xmlns:a16="http://schemas.microsoft.com/office/drawing/2014/main" id="{2AF0BB5C-5009-0EF4-0165-6B34AB0814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049" y="3366281"/>
            <a:ext cx="2141271" cy="1424019"/>
          </a:xfrm>
          <a:prstGeom prst="rect">
            <a:avLst/>
          </a:prstGeom>
        </p:spPr>
      </p:pic>
      <p:pic>
        <p:nvPicPr>
          <p:cNvPr id="12" name="Bildobjekt 11">
            <a:extLst>
              <a:ext uri="{FF2B5EF4-FFF2-40B4-BE49-F238E27FC236}">
                <a16:creationId xmlns:a16="http://schemas.microsoft.com/office/drawing/2014/main" id="{1A6790F9-B2EA-181D-F2CA-F235A7DAE8E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80121" y="4087055"/>
            <a:ext cx="2522180" cy="2313745"/>
          </a:xfrm>
          <a:prstGeom prst="rect">
            <a:avLst/>
          </a:prstGeom>
        </p:spPr>
      </p:pic>
      <p:pic>
        <p:nvPicPr>
          <p:cNvPr id="13" name="Bildobjekt 12">
            <a:extLst>
              <a:ext uri="{FF2B5EF4-FFF2-40B4-BE49-F238E27FC236}">
                <a16:creationId xmlns:a16="http://schemas.microsoft.com/office/drawing/2014/main" id="{33767568-0B3C-30AB-AD49-1E7031125D8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80120" y="1860789"/>
            <a:ext cx="2522181" cy="1885206"/>
          </a:xfrm>
          <a:prstGeom prst="rect">
            <a:avLst/>
          </a:prstGeom>
        </p:spPr>
      </p:pic>
    </p:spTree>
    <p:extLst>
      <p:ext uri="{BB962C8B-B14F-4D97-AF65-F5344CB8AC3E}">
        <p14:creationId xmlns:p14="http://schemas.microsoft.com/office/powerpoint/2010/main" val="204285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E91B7F-B807-B836-B28E-50C7CD945CA2}"/>
              </a:ext>
            </a:extLst>
          </p:cNvPr>
          <p:cNvSpPr>
            <a:spLocks noGrp="1"/>
          </p:cNvSpPr>
          <p:nvPr>
            <p:ph type="title"/>
          </p:nvPr>
        </p:nvSpPr>
        <p:spPr/>
        <p:txBody>
          <a:bodyPr/>
          <a:lstStyle/>
          <a:p>
            <a:r>
              <a:rPr lang="en-GB" sz="3200">
                <a:latin typeface="Work Sans" pitchFamily="2" charset="77"/>
              </a:rPr>
              <a:t>Nobel Laureates</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3A7CE8CC-5F6B-758A-2FDA-845BAF9CFA4A}"/>
              </a:ext>
            </a:extLst>
          </p:cNvPr>
          <p:cNvSpPr>
            <a:spLocks noGrp="1"/>
          </p:cNvSpPr>
          <p:nvPr>
            <p:ph sz="quarter" idx="15"/>
          </p:nvPr>
        </p:nvSpPr>
        <p:spPr>
          <a:xfrm>
            <a:off x="947739" y="2216747"/>
            <a:ext cx="5279326" cy="2577950"/>
          </a:xfrm>
        </p:spPr>
        <p:txBody>
          <a:bodyPr/>
          <a:lstStyle/>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Svante Pääbo – Physiology or Medicine 2022</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Kai Siegbahn – Physics 1981</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Dag Hammarskjöld – Peace 1961</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Arne Tiselius – Chemistry 1948</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Nathan Söderblom – Peace 1930</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The Svedberg – Chemistry 1926</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Manne Siegbahn – Physics 1924</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Robert Bárány – Physiology or Medicine 1914</a:t>
            </a:r>
          </a:p>
          <a:p>
            <a:pPr marL="285750" lvl="0" indent="-285750">
              <a:lnSpc>
                <a:spcPts val="2120"/>
              </a:lnSpc>
              <a:spcBef>
                <a:spcPts val="300"/>
              </a:spcBef>
              <a:buFont typeface="Arial" panose="020B0604020202020204" pitchFamily="34" charset="0"/>
              <a:buChar char="•"/>
            </a:pPr>
            <a:r>
              <a:rPr lang="sv-SE" sz="1600" dirty="0">
                <a:solidFill>
                  <a:schemeClr val="tx1">
                    <a:lumMod val="65000"/>
                    <a:lumOff val="35000"/>
                  </a:schemeClr>
                </a:solidFill>
                <a:latin typeface="Work Sans" pitchFamily="2" charset="77"/>
              </a:rPr>
              <a:t>Allvar Gullstrand – Physiology or Medicine 1911</a:t>
            </a:r>
          </a:p>
          <a:p>
            <a:endParaRPr lang="en-GB"/>
          </a:p>
        </p:txBody>
      </p:sp>
      <p:sp>
        <p:nvSpPr>
          <p:cNvPr id="4" name="Platshållare för innehåll 3">
            <a:extLst>
              <a:ext uri="{FF2B5EF4-FFF2-40B4-BE49-F238E27FC236}">
                <a16:creationId xmlns:a16="http://schemas.microsoft.com/office/drawing/2014/main" id="{FA07F849-2FFB-92E3-B386-505CB2DC1F84}"/>
              </a:ext>
            </a:extLst>
          </p:cNvPr>
          <p:cNvSpPr>
            <a:spLocks noGrp="1"/>
          </p:cNvSpPr>
          <p:nvPr>
            <p:ph sz="quarter" idx="16"/>
          </p:nvPr>
        </p:nvSpPr>
        <p:spPr/>
        <p:txBody>
          <a:bodyPr/>
          <a:lstStyle/>
          <a:p>
            <a:endParaRPr lang="en-GB"/>
          </a:p>
        </p:txBody>
      </p:sp>
      <p:pic>
        <p:nvPicPr>
          <p:cNvPr id="5" name="Bildobjekt 4" descr="nobelsvart-ppt.jpg">
            <a:extLst>
              <a:ext uri="{FF2B5EF4-FFF2-40B4-BE49-F238E27FC236}">
                <a16:creationId xmlns:a16="http://schemas.microsoft.com/office/drawing/2014/main" id="{FBF6295F-A093-7CBA-1748-B3E4EAB1FE1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98"/>
          <a:stretch/>
        </p:blipFill>
        <p:spPr>
          <a:xfrm>
            <a:off x="6493934" y="2217610"/>
            <a:ext cx="3643775" cy="2990121"/>
          </a:xfrm>
          <a:prstGeom prst="rect">
            <a:avLst/>
          </a:prstGeom>
        </p:spPr>
      </p:pic>
    </p:spTree>
    <p:extLst>
      <p:ext uri="{BB962C8B-B14F-4D97-AF65-F5344CB8AC3E}">
        <p14:creationId xmlns:p14="http://schemas.microsoft.com/office/powerpoint/2010/main" val="93540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A26276-8528-9596-CC55-9DF804E18DD0}"/>
              </a:ext>
            </a:extLst>
          </p:cNvPr>
          <p:cNvSpPr>
            <a:spLocks noGrp="1"/>
          </p:cNvSpPr>
          <p:nvPr>
            <p:ph type="title"/>
          </p:nvPr>
        </p:nvSpPr>
        <p:spPr/>
        <p:txBody>
          <a:bodyPr/>
          <a:lstStyle/>
          <a:p>
            <a:r>
              <a:rPr lang="en-GB" sz="3200">
                <a:latin typeface="Work Sans" pitchFamily="2" charset="77"/>
              </a:rPr>
              <a:t>Some Famous Figures in Uppsala’s History</a:t>
            </a:r>
            <a:br>
              <a:rPr lang="en-GB" sz="3200">
                <a:latin typeface="Work Sans" pitchFamily="2" charset="77"/>
              </a:rPr>
            </a:br>
            <a:endParaRPr lang="en-GB"/>
          </a:p>
        </p:txBody>
      </p:sp>
      <p:pic>
        <p:nvPicPr>
          <p:cNvPr id="4" name="Bildobjekt 3" descr="BA_Gustavi rudbäck.jpg">
            <a:extLst>
              <a:ext uri="{FF2B5EF4-FFF2-40B4-BE49-F238E27FC236}">
                <a16:creationId xmlns:a16="http://schemas.microsoft.com/office/drawing/2014/main" id="{4B658E84-72E1-1663-8336-816321BDB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188" y="2086500"/>
            <a:ext cx="1587929" cy="1939546"/>
          </a:xfrm>
          <a:prstGeom prst="rect">
            <a:avLst/>
          </a:prstGeom>
          <a:ln>
            <a:noFill/>
          </a:ln>
          <a:effectLst>
            <a:softEdge rad="112500"/>
          </a:effectLst>
        </p:spPr>
      </p:pic>
      <p:pic>
        <p:nvPicPr>
          <p:cNvPr id="5" name="Bildobjekt 4" descr="Celsius Anders.tif">
            <a:extLst>
              <a:ext uri="{FF2B5EF4-FFF2-40B4-BE49-F238E27FC236}">
                <a16:creationId xmlns:a16="http://schemas.microsoft.com/office/drawing/2014/main" id="{022B042B-D2BD-8EF1-DC9E-3B5AA0C9C7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0412" y="2162003"/>
            <a:ext cx="1653525" cy="1872535"/>
          </a:xfrm>
          <a:prstGeom prst="rect">
            <a:avLst/>
          </a:prstGeom>
        </p:spPr>
      </p:pic>
      <p:pic>
        <p:nvPicPr>
          <p:cNvPr id="6" name="Bildobjekt 5">
            <a:extLst>
              <a:ext uri="{FF2B5EF4-FFF2-40B4-BE49-F238E27FC236}">
                <a16:creationId xmlns:a16="http://schemas.microsoft.com/office/drawing/2014/main" id="{5AC076F1-5768-045C-8C7D-2EC96550EF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04986" y="2174725"/>
            <a:ext cx="1703549" cy="1918203"/>
          </a:xfrm>
          <a:prstGeom prst="rect">
            <a:avLst/>
          </a:prstGeom>
          <a:effectLst>
            <a:softEdge rad="101600"/>
          </a:effectLst>
        </p:spPr>
      </p:pic>
      <p:pic>
        <p:nvPicPr>
          <p:cNvPr id="7" name="Bildobjekt 6">
            <a:extLst>
              <a:ext uri="{FF2B5EF4-FFF2-40B4-BE49-F238E27FC236}">
                <a16:creationId xmlns:a16="http://schemas.microsoft.com/office/drawing/2014/main" id="{4009E37B-314F-2B25-4840-E36A7684D8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9578852" y="2174919"/>
            <a:ext cx="1806040" cy="1918903"/>
          </a:xfrm>
          <a:prstGeom prst="rect">
            <a:avLst/>
          </a:prstGeom>
          <a:effectLst>
            <a:softEdge rad="101600"/>
          </a:effectLst>
        </p:spPr>
      </p:pic>
      <p:pic>
        <p:nvPicPr>
          <p:cNvPr id="8" name="Bildobjekt 7">
            <a:extLst>
              <a:ext uri="{FF2B5EF4-FFF2-40B4-BE49-F238E27FC236}">
                <a16:creationId xmlns:a16="http://schemas.microsoft.com/office/drawing/2014/main" id="{AD6069CA-FAB8-7127-FD77-94FCE9A420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9825" y="2171386"/>
            <a:ext cx="1501208" cy="1857362"/>
          </a:xfrm>
          <a:prstGeom prst="rect">
            <a:avLst/>
          </a:prstGeom>
        </p:spPr>
      </p:pic>
      <p:sp>
        <p:nvSpPr>
          <p:cNvPr id="9" name="textruta 8">
            <a:extLst>
              <a:ext uri="{FF2B5EF4-FFF2-40B4-BE49-F238E27FC236}">
                <a16:creationId xmlns:a16="http://schemas.microsoft.com/office/drawing/2014/main" id="{01FFF870-A9B3-1B5A-94F2-E7ADEC3FFF3A}"/>
              </a:ext>
            </a:extLst>
          </p:cNvPr>
          <p:cNvSpPr txBox="1"/>
          <p:nvPr/>
        </p:nvSpPr>
        <p:spPr>
          <a:xfrm>
            <a:off x="947737" y="4267825"/>
            <a:ext cx="1285561" cy="996170"/>
          </a:xfrm>
          <a:prstGeom prst="rect">
            <a:avLst/>
          </a:prstGeom>
          <a:noFill/>
        </p:spPr>
        <p:txBody>
          <a:bodyPr wrap="square" rtlCol="0">
            <a:spAutoFit/>
          </a:bodyPr>
          <a:lstStyle/>
          <a:p>
            <a:pPr>
              <a:lnSpc>
                <a:spcPts val="1820"/>
              </a:lnSpc>
            </a:pPr>
            <a:r>
              <a:rPr lang="sv-SE" sz="1200" dirty="0">
                <a:solidFill>
                  <a:schemeClr val="tx1">
                    <a:lumMod val="65000"/>
                    <a:lumOff val="35000"/>
                  </a:schemeClr>
                </a:solidFill>
                <a:latin typeface="Work Sans" pitchFamily="2" charset="77"/>
              </a:rPr>
              <a:t>Olof Rudbeck</a:t>
            </a:r>
          </a:p>
          <a:p>
            <a:pPr>
              <a:lnSpc>
                <a:spcPts val="1820"/>
              </a:lnSpc>
            </a:pPr>
            <a:r>
              <a:rPr lang="sv-SE" sz="1200" dirty="0">
                <a:solidFill>
                  <a:schemeClr val="tx1">
                    <a:lumMod val="65000"/>
                    <a:lumOff val="35000"/>
                  </a:schemeClr>
                </a:solidFill>
                <a:latin typeface="Work Sans" pitchFamily="2" charset="77"/>
              </a:rPr>
              <a:t>1630–1702</a:t>
            </a:r>
          </a:p>
          <a:p>
            <a:pPr>
              <a:lnSpc>
                <a:spcPts val="1820"/>
              </a:lnSpc>
            </a:pPr>
            <a:endParaRPr lang="sv-SE" sz="1200" dirty="0">
              <a:solidFill>
                <a:schemeClr val="tx1">
                  <a:lumMod val="65000"/>
                  <a:lumOff val="35000"/>
                </a:schemeClr>
              </a:solidFill>
              <a:latin typeface="Work Sans" pitchFamily="2" charset="77"/>
            </a:endParaRPr>
          </a:p>
          <a:p>
            <a:pPr lvl="0">
              <a:lnSpc>
                <a:spcPts val="1820"/>
              </a:lnSpc>
            </a:pPr>
            <a:endParaRPr lang="sv-SE" sz="1200" dirty="0">
              <a:solidFill>
                <a:schemeClr val="tx1">
                  <a:lumMod val="65000"/>
                  <a:lumOff val="35000"/>
                </a:schemeClr>
              </a:solidFill>
              <a:latin typeface="Work Sans" pitchFamily="2" charset="77"/>
            </a:endParaRPr>
          </a:p>
        </p:txBody>
      </p:sp>
      <p:sp>
        <p:nvSpPr>
          <p:cNvPr id="10" name="textruta 9">
            <a:extLst>
              <a:ext uri="{FF2B5EF4-FFF2-40B4-BE49-F238E27FC236}">
                <a16:creationId xmlns:a16="http://schemas.microsoft.com/office/drawing/2014/main" id="{0256B8EF-F381-6EF8-E677-559217E21482}"/>
              </a:ext>
            </a:extLst>
          </p:cNvPr>
          <p:cNvSpPr txBox="1"/>
          <p:nvPr/>
        </p:nvSpPr>
        <p:spPr>
          <a:xfrm>
            <a:off x="2996671" y="4267825"/>
            <a:ext cx="1389062" cy="996170"/>
          </a:xfrm>
          <a:prstGeom prst="rect">
            <a:avLst/>
          </a:prstGeom>
          <a:noFill/>
        </p:spPr>
        <p:txBody>
          <a:bodyPr wrap="square" rtlCol="0">
            <a:spAutoFit/>
          </a:bodyPr>
          <a:lstStyle/>
          <a:p>
            <a:pPr>
              <a:lnSpc>
                <a:spcPts val="1820"/>
              </a:lnSpc>
            </a:pPr>
            <a:r>
              <a:rPr lang="sv-SE" sz="1200" dirty="0">
                <a:solidFill>
                  <a:schemeClr val="tx1">
                    <a:lumMod val="65000"/>
                    <a:lumOff val="35000"/>
                  </a:schemeClr>
                </a:solidFill>
                <a:latin typeface="Work Sans" pitchFamily="2" charset="77"/>
              </a:rPr>
              <a:t>Anders Celsius</a:t>
            </a:r>
          </a:p>
          <a:p>
            <a:pPr>
              <a:lnSpc>
                <a:spcPts val="1820"/>
              </a:lnSpc>
            </a:pPr>
            <a:r>
              <a:rPr lang="sv-SE" sz="1200" dirty="0">
                <a:solidFill>
                  <a:schemeClr val="tx1">
                    <a:lumMod val="65000"/>
                    <a:lumOff val="35000"/>
                  </a:schemeClr>
                </a:solidFill>
                <a:latin typeface="Work Sans" pitchFamily="2" charset="77"/>
              </a:rPr>
              <a:t>1701–1744</a:t>
            </a:r>
          </a:p>
          <a:p>
            <a:pPr>
              <a:lnSpc>
                <a:spcPts val="1820"/>
              </a:lnSpc>
            </a:pPr>
            <a:endParaRPr lang="sv-SE" sz="1200" dirty="0">
              <a:solidFill>
                <a:schemeClr val="tx1">
                  <a:lumMod val="65000"/>
                  <a:lumOff val="35000"/>
                </a:schemeClr>
              </a:solidFill>
              <a:latin typeface="Work Sans" pitchFamily="2" charset="77"/>
            </a:endParaRPr>
          </a:p>
          <a:p>
            <a:pPr lvl="0">
              <a:lnSpc>
                <a:spcPts val="1820"/>
              </a:lnSpc>
            </a:pPr>
            <a:endParaRPr lang="sv-SE" sz="1200" dirty="0">
              <a:solidFill>
                <a:schemeClr val="tx1">
                  <a:lumMod val="65000"/>
                  <a:lumOff val="35000"/>
                </a:schemeClr>
              </a:solidFill>
              <a:latin typeface="Work Sans" pitchFamily="2" charset="77"/>
            </a:endParaRPr>
          </a:p>
        </p:txBody>
      </p:sp>
      <p:sp>
        <p:nvSpPr>
          <p:cNvPr id="11" name="textruta 10">
            <a:extLst>
              <a:ext uri="{FF2B5EF4-FFF2-40B4-BE49-F238E27FC236}">
                <a16:creationId xmlns:a16="http://schemas.microsoft.com/office/drawing/2014/main" id="{1B3AF89E-139F-7E0B-09FE-E3EC1A6B0775}"/>
              </a:ext>
            </a:extLst>
          </p:cNvPr>
          <p:cNvSpPr txBox="1"/>
          <p:nvPr/>
        </p:nvSpPr>
        <p:spPr>
          <a:xfrm>
            <a:off x="5104871" y="4267825"/>
            <a:ext cx="1389062" cy="996170"/>
          </a:xfrm>
          <a:prstGeom prst="rect">
            <a:avLst/>
          </a:prstGeom>
          <a:noFill/>
        </p:spPr>
        <p:txBody>
          <a:bodyPr wrap="square" rtlCol="0">
            <a:spAutoFit/>
          </a:bodyPr>
          <a:lstStyle/>
          <a:p>
            <a:pPr>
              <a:lnSpc>
                <a:spcPts val="1820"/>
              </a:lnSpc>
            </a:pPr>
            <a:r>
              <a:rPr lang="sv-SE" sz="1200" dirty="0">
                <a:solidFill>
                  <a:schemeClr val="tx1">
                    <a:lumMod val="65000"/>
                    <a:lumOff val="35000"/>
                  </a:schemeClr>
                </a:solidFill>
                <a:latin typeface="Work Sans" pitchFamily="2" charset="77"/>
              </a:rPr>
              <a:t>Carl von Linné</a:t>
            </a:r>
          </a:p>
          <a:p>
            <a:pPr>
              <a:lnSpc>
                <a:spcPts val="1820"/>
              </a:lnSpc>
            </a:pPr>
            <a:r>
              <a:rPr lang="sv-SE" sz="1200" dirty="0">
                <a:solidFill>
                  <a:schemeClr val="tx1">
                    <a:lumMod val="65000"/>
                    <a:lumOff val="35000"/>
                  </a:schemeClr>
                </a:solidFill>
                <a:latin typeface="Work Sans" pitchFamily="2" charset="77"/>
              </a:rPr>
              <a:t>1707–1778</a:t>
            </a:r>
          </a:p>
          <a:p>
            <a:pPr>
              <a:lnSpc>
                <a:spcPts val="1820"/>
              </a:lnSpc>
            </a:pPr>
            <a:endParaRPr lang="sv-SE" sz="1200" dirty="0">
              <a:solidFill>
                <a:schemeClr val="tx1">
                  <a:lumMod val="65000"/>
                  <a:lumOff val="35000"/>
                </a:schemeClr>
              </a:solidFill>
              <a:latin typeface="Work Sans" pitchFamily="2" charset="77"/>
            </a:endParaRPr>
          </a:p>
          <a:p>
            <a:pPr lvl="0">
              <a:lnSpc>
                <a:spcPts val="1820"/>
              </a:lnSpc>
            </a:pPr>
            <a:endParaRPr lang="sv-SE" sz="1200" dirty="0">
              <a:solidFill>
                <a:schemeClr val="tx1">
                  <a:lumMod val="65000"/>
                  <a:lumOff val="35000"/>
                </a:schemeClr>
              </a:solidFill>
              <a:latin typeface="Work Sans" pitchFamily="2" charset="77"/>
            </a:endParaRPr>
          </a:p>
        </p:txBody>
      </p:sp>
      <p:sp>
        <p:nvSpPr>
          <p:cNvPr id="12" name="textruta 11">
            <a:extLst>
              <a:ext uri="{FF2B5EF4-FFF2-40B4-BE49-F238E27FC236}">
                <a16:creationId xmlns:a16="http://schemas.microsoft.com/office/drawing/2014/main" id="{E65C6D20-C92B-7D1B-34D8-0D6FE3581AC5}"/>
              </a:ext>
            </a:extLst>
          </p:cNvPr>
          <p:cNvSpPr txBox="1"/>
          <p:nvPr/>
        </p:nvSpPr>
        <p:spPr>
          <a:xfrm>
            <a:off x="7338004" y="4267825"/>
            <a:ext cx="1456796" cy="996170"/>
          </a:xfrm>
          <a:prstGeom prst="rect">
            <a:avLst/>
          </a:prstGeom>
          <a:noFill/>
        </p:spPr>
        <p:txBody>
          <a:bodyPr wrap="square" rtlCol="0">
            <a:spAutoFit/>
          </a:bodyPr>
          <a:lstStyle/>
          <a:p>
            <a:pPr>
              <a:lnSpc>
                <a:spcPts val="1820"/>
              </a:lnSpc>
            </a:pPr>
            <a:r>
              <a:rPr lang="sv-SE" sz="1200" dirty="0">
                <a:solidFill>
                  <a:schemeClr val="tx1">
                    <a:lumMod val="65000"/>
                    <a:lumOff val="35000"/>
                  </a:schemeClr>
                </a:solidFill>
                <a:latin typeface="Work Sans" pitchFamily="2" charset="77"/>
              </a:rPr>
              <a:t>Betty Pettersson</a:t>
            </a:r>
          </a:p>
          <a:p>
            <a:pPr>
              <a:lnSpc>
                <a:spcPts val="1820"/>
              </a:lnSpc>
            </a:pPr>
            <a:r>
              <a:rPr lang="sv-SE" sz="1200" dirty="0">
                <a:solidFill>
                  <a:schemeClr val="tx1">
                    <a:lumMod val="65000"/>
                    <a:lumOff val="35000"/>
                  </a:schemeClr>
                </a:solidFill>
                <a:latin typeface="Work Sans" pitchFamily="2" charset="77"/>
              </a:rPr>
              <a:t>1838–1885</a:t>
            </a:r>
          </a:p>
          <a:p>
            <a:pPr>
              <a:lnSpc>
                <a:spcPts val="1820"/>
              </a:lnSpc>
            </a:pPr>
            <a:endParaRPr lang="sv-SE" sz="1200" dirty="0">
              <a:solidFill>
                <a:schemeClr val="tx1">
                  <a:lumMod val="65000"/>
                  <a:lumOff val="35000"/>
                </a:schemeClr>
              </a:solidFill>
              <a:latin typeface="Work Sans" pitchFamily="2" charset="77"/>
            </a:endParaRPr>
          </a:p>
          <a:p>
            <a:pPr lvl="0">
              <a:lnSpc>
                <a:spcPts val="1820"/>
              </a:lnSpc>
            </a:pPr>
            <a:endParaRPr lang="sv-SE" sz="1200" dirty="0">
              <a:solidFill>
                <a:schemeClr val="tx1">
                  <a:lumMod val="65000"/>
                  <a:lumOff val="35000"/>
                </a:schemeClr>
              </a:solidFill>
              <a:latin typeface="Work Sans" pitchFamily="2" charset="77"/>
            </a:endParaRPr>
          </a:p>
        </p:txBody>
      </p:sp>
      <p:sp>
        <p:nvSpPr>
          <p:cNvPr id="13" name="textruta 12">
            <a:extLst>
              <a:ext uri="{FF2B5EF4-FFF2-40B4-BE49-F238E27FC236}">
                <a16:creationId xmlns:a16="http://schemas.microsoft.com/office/drawing/2014/main" id="{2AE54FFC-DC59-131B-6750-29A8FC5FAE9D}"/>
              </a:ext>
            </a:extLst>
          </p:cNvPr>
          <p:cNvSpPr txBox="1"/>
          <p:nvPr/>
        </p:nvSpPr>
        <p:spPr>
          <a:xfrm>
            <a:off x="9787467" y="4267825"/>
            <a:ext cx="1456796" cy="996170"/>
          </a:xfrm>
          <a:prstGeom prst="rect">
            <a:avLst/>
          </a:prstGeom>
          <a:noFill/>
        </p:spPr>
        <p:txBody>
          <a:bodyPr wrap="square" rtlCol="0">
            <a:spAutoFit/>
          </a:bodyPr>
          <a:lstStyle/>
          <a:p>
            <a:pPr>
              <a:lnSpc>
                <a:spcPts val="1820"/>
              </a:lnSpc>
            </a:pPr>
            <a:r>
              <a:rPr lang="sv-SE" sz="1200" dirty="0">
                <a:solidFill>
                  <a:schemeClr val="tx1">
                    <a:lumMod val="65000"/>
                    <a:lumOff val="35000"/>
                  </a:schemeClr>
                </a:solidFill>
                <a:latin typeface="Work Sans" pitchFamily="2" charset="77"/>
              </a:rPr>
              <a:t>Ellen Fries</a:t>
            </a:r>
          </a:p>
          <a:p>
            <a:pPr>
              <a:lnSpc>
                <a:spcPts val="1820"/>
              </a:lnSpc>
            </a:pPr>
            <a:r>
              <a:rPr lang="sv-SE" sz="1200" dirty="0">
                <a:solidFill>
                  <a:schemeClr val="tx1">
                    <a:lumMod val="65000"/>
                    <a:lumOff val="35000"/>
                  </a:schemeClr>
                </a:solidFill>
                <a:latin typeface="Work Sans" pitchFamily="2" charset="77"/>
              </a:rPr>
              <a:t>1855–1900</a:t>
            </a:r>
          </a:p>
          <a:p>
            <a:pPr>
              <a:lnSpc>
                <a:spcPts val="1820"/>
              </a:lnSpc>
            </a:pPr>
            <a:endParaRPr lang="sv-SE" sz="1200" dirty="0">
              <a:solidFill>
                <a:schemeClr val="tx1">
                  <a:lumMod val="65000"/>
                  <a:lumOff val="35000"/>
                </a:schemeClr>
              </a:solidFill>
              <a:latin typeface="Work Sans" pitchFamily="2" charset="77"/>
            </a:endParaRPr>
          </a:p>
          <a:p>
            <a:pPr lvl="0">
              <a:lnSpc>
                <a:spcPts val="1820"/>
              </a:lnSpc>
            </a:pPr>
            <a:endParaRPr lang="sv-SE" sz="1200" dirty="0">
              <a:solidFill>
                <a:schemeClr val="tx1">
                  <a:lumMod val="65000"/>
                  <a:lumOff val="35000"/>
                </a:schemeClr>
              </a:solidFill>
              <a:latin typeface="Work Sans" pitchFamily="2" charset="77"/>
            </a:endParaRPr>
          </a:p>
        </p:txBody>
      </p:sp>
    </p:spTree>
    <p:extLst>
      <p:ext uri="{BB962C8B-B14F-4D97-AF65-F5344CB8AC3E}">
        <p14:creationId xmlns:p14="http://schemas.microsoft.com/office/powerpoint/2010/main" val="1654115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A662C5-7B14-4305-FCD8-B5C5128FD61B}"/>
              </a:ext>
            </a:extLst>
          </p:cNvPr>
          <p:cNvSpPr>
            <a:spLocks noGrp="1"/>
          </p:cNvSpPr>
          <p:nvPr>
            <p:ph type="title"/>
          </p:nvPr>
        </p:nvSpPr>
        <p:spPr/>
        <p:txBody>
          <a:bodyPr/>
          <a:lstStyle/>
          <a:p>
            <a:r>
              <a:rPr lang="en-GB" sz="3200">
                <a:latin typeface="Work Sans" pitchFamily="2" charset="77"/>
              </a:rPr>
              <a:t>Organisation</a:t>
            </a:r>
            <a:endParaRPr lang="en-GB"/>
          </a:p>
        </p:txBody>
      </p:sp>
      <p:sp>
        <p:nvSpPr>
          <p:cNvPr id="83" name="textruta 82">
            <a:extLst>
              <a:ext uri="{FF2B5EF4-FFF2-40B4-BE49-F238E27FC236}">
                <a16:creationId xmlns:a16="http://schemas.microsoft.com/office/drawing/2014/main" id="{E56D091D-7383-9ECE-48D9-8758C576C4FC}"/>
              </a:ext>
            </a:extLst>
          </p:cNvPr>
          <p:cNvSpPr txBox="1"/>
          <p:nvPr/>
        </p:nvSpPr>
        <p:spPr>
          <a:xfrm>
            <a:off x="4631264" y="1455341"/>
            <a:ext cx="1766923"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University Board</a:t>
            </a:r>
          </a:p>
        </p:txBody>
      </p:sp>
      <p:sp>
        <p:nvSpPr>
          <p:cNvPr id="84" name="Rektangel 83">
            <a:extLst>
              <a:ext uri="{FF2B5EF4-FFF2-40B4-BE49-F238E27FC236}">
                <a16:creationId xmlns:a16="http://schemas.microsoft.com/office/drawing/2014/main" id="{C176A1B6-FB28-2AD4-779C-7D321E93060B}"/>
              </a:ext>
            </a:extLst>
          </p:cNvPr>
          <p:cNvSpPr/>
          <p:nvPr/>
        </p:nvSpPr>
        <p:spPr>
          <a:xfrm>
            <a:off x="4631267" y="1455116"/>
            <a:ext cx="1779472"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85" name="textruta 84">
            <a:extLst>
              <a:ext uri="{FF2B5EF4-FFF2-40B4-BE49-F238E27FC236}">
                <a16:creationId xmlns:a16="http://schemas.microsoft.com/office/drawing/2014/main" id="{293DE833-EE42-DBF2-8CAF-05275B5803DF}"/>
              </a:ext>
            </a:extLst>
          </p:cNvPr>
          <p:cNvSpPr txBox="1"/>
          <p:nvPr/>
        </p:nvSpPr>
        <p:spPr>
          <a:xfrm>
            <a:off x="4637694" y="2204915"/>
            <a:ext cx="1760493" cy="303673"/>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Vice-Chancellor</a:t>
            </a:r>
          </a:p>
        </p:txBody>
      </p:sp>
      <p:sp>
        <p:nvSpPr>
          <p:cNvPr id="86" name="Rektangel 85">
            <a:extLst>
              <a:ext uri="{FF2B5EF4-FFF2-40B4-BE49-F238E27FC236}">
                <a16:creationId xmlns:a16="http://schemas.microsoft.com/office/drawing/2014/main" id="{11EC9700-3CB1-8DD4-7607-9272538FEFD2}"/>
              </a:ext>
            </a:extLst>
          </p:cNvPr>
          <p:cNvSpPr/>
          <p:nvPr/>
        </p:nvSpPr>
        <p:spPr>
          <a:xfrm>
            <a:off x="4631265" y="2194322"/>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87" name="textruta 86">
            <a:extLst>
              <a:ext uri="{FF2B5EF4-FFF2-40B4-BE49-F238E27FC236}">
                <a16:creationId xmlns:a16="http://schemas.microsoft.com/office/drawing/2014/main" id="{21E72CD3-2F32-A31D-FF46-85D641AFCCEE}"/>
              </a:ext>
            </a:extLst>
          </p:cNvPr>
          <p:cNvSpPr txBox="1"/>
          <p:nvPr/>
        </p:nvSpPr>
        <p:spPr>
          <a:xfrm>
            <a:off x="4637695" y="3356044"/>
            <a:ext cx="1760493" cy="617926"/>
          </a:xfrm>
          <a:prstGeom prst="rect">
            <a:avLst/>
          </a:prstGeom>
          <a:noFill/>
        </p:spPr>
        <p:txBody>
          <a:bodyPr wrap="square" rtlCol="0">
            <a:spAutoFit/>
          </a:bodyPr>
          <a:lstStyle/>
          <a:p>
            <a:pPr algn="ctr">
              <a:lnSpc>
                <a:spcPts val="1400"/>
              </a:lnSpc>
            </a:pPr>
            <a:r>
              <a:rPr lang="sv-SE" sz="1000" dirty="0">
                <a:solidFill>
                  <a:schemeClr val="tx1">
                    <a:lumMod val="65000"/>
                    <a:lumOff val="35000"/>
                  </a:schemeClr>
                </a:solidFill>
                <a:latin typeface="Work Sans" pitchFamily="2" charset="77"/>
              </a:rPr>
              <a:t>Disciplinary Domain </a:t>
            </a:r>
          </a:p>
          <a:p>
            <a:pPr algn="ctr">
              <a:lnSpc>
                <a:spcPts val="1400"/>
              </a:lnSpc>
            </a:pPr>
            <a:r>
              <a:rPr lang="sv-SE" sz="1000" dirty="0">
                <a:solidFill>
                  <a:schemeClr val="tx1">
                    <a:lumMod val="65000"/>
                    <a:lumOff val="35000"/>
                  </a:schemeClr>
                </a:solidFill>
                <a:latin typeface="Work Sans" pitchFamily="2" charset="77"/>
              </a:rPr>
              <a:t>of Medicine </a:t>
            </a:r>
          </a:p>
          <a:p>
            <a:pPr algn="ctr">
              <a:lnSpc>
                <a:spcPts val="1400"/>
              </a:lnSpc>
            </a:pPr>
            <a:r>
              <a:rPr lang="sv-SE" sz="1000" dirty="0">
                <a:solidFill>
                  <a:schemeClr val="tx1">
                    <a:lumMod val="65000"/>
                    <a:lumOff val="35000"/>
                  </a:schemeClr>
                </a:solidFill>
                <a:latin typeface="Work Sans" pitchFamily="2" charset="77"/>
              </a:rPr>
              <a:t>and Pharmacy</a:t>
            </a:r>
          </a:p>
        </p:txBody>
      </p:sp>
      <p:sp>
        <p:nvSpPr>
          <p:cNvPr id="88" name="Rektangel 87">
            <a:extLst>
              <a:ext uri="{FF2B5EF4-FFF2-40B4-BE49-F238E27FC236}">
                <a16:creationId xmlns:a16="http://schemas.microsoft.com/office/drawing/2014/main" id="{0C1D2DCA-D1A1-73C4-3B7C-B38E470EAC92}"/>
              </a:ext>
            </a:extLst>
          </p:cNvPr>
          <p:cNvSpPr/>
          <p:nvPr/>
        </p:nvSpPr>
        <p:spPr>
          <a:xfrm>
            <a:off x="4631265" y="3282608"/>
            <a:ext cx="1779473" cy="762101"/>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89" name="textruta 88">
            <a:extLst>
              <a:ext uri="{FF2B5EF4-FFF2-40B4-BE49-F238E27FC236}">
                <a16:creationId xmlns:a16="http://schemas.microsoft.com/office/drawing/2014/main" id="{DE9E71AC-7EF4-2309-5AA5-5CCBE93B5053}"/>
              </a:ext>
            </a:extLst>
          </p:cNvPr>
          <p:cNvSpPr txBox="1"/>
          <p:nvPr/>
        </p:nvSpPr>
        <p:spPr>
          <a:xfrm>
            <a:off x="4631264" y="4224362"/>
            <a:ext cx="1766925" cy="694870"/>
          </a:xfrm>
          <a:prstGeom prst="rect">
            <a:avLst/>
          </a:prstGeom>
          <a:noFill/>
        </p:spPr>
        <p:txBody>
          <a:bodyPr wrap="square" rtlCol="0">
            <a:spAutoFit/>
          </a:bodyPr>
          <a:lstStyle/>
          <a:p>
            <a:pPr algn="ctr">
              <a:lnSpc>
                <a:spcPts val="1400"/>
              </a:lnSpc>
              <a:spcAft>
                <a:spcPts val="600"/>
              </a:spcAft>
            </a:pPr>
            <a:r>
              <a:rPr lang="sv-SE" sz="1000" dirty="0">
                <a:solidFill>
                  <a:schemeClr val="tx1">
                    <a:lumMod val="65000"/>
                    <a:lumOff val="35000"/>
                  </a:schemeClr>
                </a:solidFill>
                <a:latin typeface="Work Sans" pitchFamily="2" charset="77"/>
              </a:rPr>
              <a:t>Faculties</a:t>
            </a:r>
          </a:p>
          <a:p>
            <a:pPr algn="ctr">
              <a:lnSpc>
                <a:spcPts val="1400"/>
              </a:lnSpc>
            </a:pPr>
            <a:r>
              <a:rPr lang="sv-SE" sz="1000" dirty="0">
                <a:solidFill>
                  <a:schemeClr val="tx1">
                    <a:lumMod val="65000"/>
                    <a:lumOff val="35000"/>
                  </a:schemeClr>
                </a:solidFill>
                <a:latin typeface="Work Sans" pitchFamily="2" charset="77"/>
              </a:rPr>
              <a:t>Medicine</a:t>
            </a:r>
          </a:p>
          <a:p>
            <a:pPr algn="ctr">
              <a:lnSpc>
                <a:spcPts val="1400"/>
              </a:lnSpc>
            </a:pPr>
            <a:r>
              <a:rPr lang="sv-SE" sz="1000" dirty="0">
                <a:solidFill>
                  <a:schemeClr val="tx1">
                    <a:lumMod val="65000"/>
                    <a:lumOff val="35000"/>
                  </a:schemeClr>
                </a:solidFill>
                <a:latin typeface="Work Sans" pitchFamily="2" charset="77"/>
              </a:rPr>
              <a:t>Pharmacy</a:t>
            </a:r>
          </a:p>
        </p:txBody>
      </p:sp>
      <p:sp>
        <p:nvSpPr>
          <p:cNvPr id="90" name="Rektangel 89">
            <a:extLst>
              <a:ext uri="{FF2B5EF4-FFF2-40B4-BE49-F238E27FC236}">
                <a16:creationId xmlns:a16="http://schemas.microsoft.com/office/drawing/2014/main" id="{BB3924CE-7AD1-AE91-44A7-D0572F96FA41}"/>
              </a:ext>
            </a:extLst>
          </p:cNvPr>
          <p:cNvSpPr/>
          <p:nvPr/>
        </p:nvSpPr>
        <p:spPr>
          <a:xfrm>
            <a:off x="4631265" y="4192493"/>
            <a:ext cx="1779473" cy="762101"/>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91" name="textruta 90">
            <a:extLst>
              <a:ext uri="{FF2B5EF4-FFF2-40B4-BE49-F238E27FC236}">
                <a16:creationId xmlns:a16="http://schemas.microsoft.com/office/drawing/2014/main" id="{2E3B9842-0BEE-A6D3-0F5D-D4CB8059FD3D}"/>
              </a:ext>
            </a:extLst>
          </p:cNvPr>
          <p:cNvSpPr txBox="1"/>
          <p:nvPr/>
        </p:nvSpPr>
        <p:spPr>
          <a:xfrm>
            <a:off x="1828796" y="3345715"/>
            <a:ext cx="1779473" cy="617926"/>
          </a:xfrm>
          <a:prstGeom prst="rect">
            <a:avLst/>
          </a:prstGeom>
          <a:noFill/>
        </p:spPr>
        <p:txBody>
          <a:bodyPr wrap="square" rtlCol="0">
            <a:spAutoFit/>
          </a:bodyPr>
          <a:lstStyle/>
          <a:p>
            <a:pPr algn="ctr">
              <a:lnSpc>
                <a:spcPts val="1400"/>
              </a:lnSpc>
            </a:pPr>
            <a:r>
              <a:rPr lang="sv-SE" sz="1000" dirty="0">
                <a:solidFill>
                  <a:schemeClr val="tx1">
                    <a:lumMod val="65000"/>
                    <a:lumOff val="35000"/>
                  </a:schemeClr>
                </a:solidFill>
                <a:latin typeface="Work Sans" pitchFamily="2" charset="77"/>
              </a:rPr>
              <a:t>Disciplinary Domain </a:t>
            </a:r>
          </a:p>
          <a:p>
            <a:pPr algn="ctr">
              <a:lnSpc>
                <a:spcPts val="1400"/>
              </a:lnSpc>
            </a:pPr>
            <a:r>
              <a:rPr lang="sv-SE" sz="1000" dirty="0">
                <a:solidFill>
                  <a:schemeClr val="tx1">
                    <a:lumMod val="65000"/>
                    <a:lumOff val="35000"/>
                  </a:schemeClr>
                </a:solidFill>
                <a:latin typeface="Work Sans" pitchFamily="2" charset="77"/>
              </a:rPr>
              <a:t>of Humanities </a:t>
            </a:r>
          </a:p>
          <a:p>
            <a:pPr algn="ctr">
              <a:lnSpc>
                <a:spcPts val="1400"/>
              </a:lnSpc>
            </a:pPr>
            <a:r>
              <a:rPr lang="sv-SE" sz="1000" dirty="0">
                <a:solidFill>
                  <a:schemeClr val="tx1">
                    <a:lumMod val="65000"/>
                    <a:lumOff val="35000"/>
                  </a:schemeClr>
                </a:solidFill>
                <a:latin typeface="Work Sans" pitchFamily="2" charset="77"/>
              </a:rPr>
              <a:t>and Social Sciences</a:t>
            </a:r>
          </a:p>
        </p:txBody>
      </p:sp>
      <p:sp>
        <p:nvSpPr>
          <p:cNvPr id="92" name="Rektangel 91">
            <a:extLst>
              <a:ext uri="{FF2B5EF4-FFF2-40B4-BE49-F238E27FC236}">
                <a16:creationId xmlns:a16="http://schemas.microsoft.com/office/drawing/2014/main" id="{77B3C322-1B46-6221-6958-A767B178EB73}"/>
              </a:ext>
            </a:extLst>
          </p:cNvPr>
          <p:cNvSpPr/>
          <p:nvPr/>
        </p:nvSpPr>
        <p:spPr>
          <a:xfrm>
            <a:off x="1828798" y="3282608"/>
            <a:ext cx="1779473" cy="762101"/>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93" name="textruta 92">
            <a:extLst>
              <a:ext uri="{FF2B5EF4-FFF2-40B4-BE49-F238E27FC236}">
                <a16:creationId xmlns:a16="http://schemas.microsoft.com/office/drawing/2014/main" id="{1A2E276C-EF4D-4F17-DFDA-62A384FC27BA}"/>
              </a:ext>
            </a:extLst>
          </p:cNvPr>
          <p:cNvSpPr txBox="1"/>
          <p:nvPr/>
        </p:nvSpPr>
        <p:spPr>
          <a:xfrm>
            <a:off x="1828797" y="4231202"/>
            <a:ext cx="1779472" cy="1631024"/>
          </a:xfrm>
          <a:prstGeom prst="rect">
            <a:avLst/>
          </a:prstGeom>
          <a:noFill/>
        </p:spPr>
        <p:txBody>
          <a:bodyPr wrap="square" rtlCol="0">
            <a:spAutoFit/>
          </a:bodyPr>
          <a:lstStyle/>
          <a:p>
            <a:pPr algn="ctr">
              <a:lnSpc>
                <a:spcPts val="1400"/>
              </a:lnSpc>
              <a:spcAft>
                <a:spcPts val="600"/>
              </a:spcAft>
            </a:pPr>
            <a:r>
              <a:rPr lang="sv-SE" sz="1000" dirty="0">
                <a:solidFill>
                  <a:schemeClr val="tx1">
                    <a:lumMod val="65000"/>
                    <a:lumOff val="35000"/>
                  </a:schemeClr>
                </a:solidFill>
                <a:latin typeface="Work Sans" pitchFamily="2" charset="77"/>
              </a:rPr>
              <a:t>Faculties</a:t>
            </a:r>
          </a:p>
          <a:p>
            <a:pPr algn="ctr">
              <a:lnSpc>
                <a:spcPts val="1400"/>
              </a:lnSpc>
            </a:pPr>
            <a:r>
              <a:rPr lang="sv-SE" sz="1000" dirty="0">
                <a:solidFill>
                  <a:schemeClr val="tx1">
                    <a:lumMod val="65000"/>
                    <a:lumOff val="35000"/>
                  </a:schemeClr>
                </a:solidFill>
                <a:latin typeface="Work Sans" pitchFamily="2" charset="77"/>
              </a:rPr>
              <a:t>Theology</a:t>
            </a:r>
          </a:p>
          <a:p>
            <a:pPr algn="ctr">
              <a:lnSpc>
                <a:spcPts val="1400"/>
              </a:lnSpc>
            </a:pPr>
            <a:r>
              <a:rPr lang="sv-SE" sz="1000" dirty="0">
                <a:solidFill>
                  <a:schemeClr val="tx1">
                    <a:lumMod val="65000"/>
                    <a:lumOff val="35000"/>
                  </a:schemeClr>
                </a:solidFill>
                <a:latin typeface="Work Sans" pitchFamily="2" charset="77"/>
              </a:rPr>
              <a:t>Law</a:t>
            </a:r>
          </a:p>
          <a:p>
            <a:pPr algn="ctr">
              <a:lnSpc>
                <a:spcPts val="1400"/>
              </a:lnSpc>
            </a:pPr>
            <a:r>
              <a:rPr lang="sv-SE" sz="1000" dirty="0">
                <a:solidFill>
                  <a:schemeClr val="tx1">
                    <a:lumMod val="65000"/>
                    <a:lumOff val="35000"/>
                  </a:schemeClr>
                </a:solidFill>
                <a:latin typeface="Work Sans" pitchFamily="2" charset="77"/>
              </a:rPr>
              <a:t>Arts</a:t>
            </a:r>
          </a:p>
          <a:p>
            <a:pPr algn="ctr">
              <a:lnSpc>
                <a:spcPts val="1400"/>
              </a:lnSpc>
            </a:pPr>
            <a:r>
              <a:rPr lang="sv-SE" sz="1000" dirty="0">
                <a:solidFill>
                  <a:schemeClr val="tx1">
                    <a:lumMod val="65000"/>
                    <a:lumOff val="35000"/>
                  </a:schemeClr>
                </a:solidFill>
                <a:latin typeface="Work Sans" pitchFamily="2" charset="77"/>
              </a:rPr>
              <a:t>Languages</a:t>
            </a:r>
          </a:p>
          <a:p>
            <a:pPr algn="ctr">
              <a:lnSpc>
                <a:spcPts val="1400"/>
              </a:lnSpc>
            </a:pPr>
            <a:r>
              <a:rPr lang="sv-SE" sz="1000" dirty="0">
                <a:solidFill>
                  <a:schemeClr val="tx1">
                    <a:lumMod val="65000"/>
                    <a:lumOff val="35000"/>
                  </a:schemeClr>
                </a:solidFill>
                <a:latin typeface="Work Sans" pitchFamily="2" charset="77"/>
              </a:rPr>
              <a:t>Social Sciences</a:t>
            </a:r>
          </a:p>
          <a:p>
            <a:pPr algn="ctr">
              <a:lnSpc>
                <a:spcPts val="1400"/>
              </a:lnSpc>
            </a:pPr>
            <a:r>
              <a:rPr lang="sv-SE" sz="1000" dirty="0">
                <a:solidFill>
                  <a:schemeClr val="tx1">
                    <a:lumMod val="65000"/>
                    <a:lumOff val="35000"/>
                  </a:schemeClr>
                </a:solidFill>
                <a:latin typeface="Work Sans" pitchFamily="2" charset="77"/>
              </a:rPr>
              <a:t>Educational Sciences</a:t>
            </a:r>
          </a:p>
          <a:p>
            <a:pPr algn="ctr">
              <a:lnSpc>
                <a:spcPts val="1820"/>
              </a:lnSpc>
            </a:pPr>
            <a:endParaRPr lang="sv-SE" sz="1000" dirty="0">
              <a:solidFill>
                <a:schemeClr val="tx1">
                  <a:lumMod val="65000"/>
                  <a:lumOff val="35000"/>
                </a:schemeClr>
              </a:solidFill>
              <a:latin typeface="Work Sans" pitchFamily="2" charset="77"/>
            </a:endParaRPr>
          </a:p>
        </p:txBody>
      </p:sp>
      <p:sp>
        <p:nvSpPr>
          <p:cNvPr id="94" name="Rektangel 93">
            <a:extLst>
              <a:ext uri="{FF2B5EF4-FFF2-40B4-BE49-F238E27FC236}">
                <a16:creationId xmlns:a16="http://schemas.microsoft.com/office/drawing/2014/main" id="{A3DDF7BA-62DB-C523-E360-8B4F629F8D2B}"/>
              </a:ext>
            </a:extLst>
          </p:cNvPr>
          <p:cNvSpPr/>
          <p:nvPr/>
        </p:nvSpPr>
        <p:spPr>
          <a:xfrm>
            <a:off x="1828798" y="4192493"/>
            <a:ext cx="1779472" cy="1545069"/>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95" name="textruta 94">
            <a:extLst>
              <a:ext uri="{FF2B5EF4-FFF2-40B4-BE49-F238E27FC236}">
                <a16:creationId xmlns:a16="http://schemas.microsoft.com/office/drawing/2014/main" id="{9C4B7595-E6E8-9CF7-ED96-27C34E4E76AD}"/>
              </a:ext>
            </a:extLst>
          </p:cNvPr>
          <p:cNvSpPr txBox="1"/>
          <p:nvPr/>
        </p:nvSpPr>
        <p:spPr>
          <a:xfrm>
            <a:off x="1866900" y="1845492"/>
            <a:ext cx="1766772"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Electorial College</a:t>
            </a:r>
          </a:p>
        </p:txBody>
      </p:sp>
      <p:sp>
        <p:nvSpPr>
          <p:cNvPr id="96" name="Rektangel 95">
            <a:extLst>
              <a:ext uri="{FF2B5EF4-FFF2-40B4-BE49-F238E27FC236}">
                <a16:creationId xmlns:a16="http://schemas.microsoft.com/office/drawing/2014/main" id="{17F27CDA-CDE9-B876-9EFA-67E85719ED4E}"/>
              </a:ext>
            </a:extLst>
          </p:cNvPr>
          <p:cNvSpPr/>
          <p:nvPr/>
        </p:nvSpPr>
        <p:spPr>
          <a:xfrm>
            <a:off x="1854200" y="1841189"/>
            <a:ext cx="1779472"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97" name="textruta 96">
            <a:extLst>
              <a:ext uri="{FF2B5EF4-FFF2-40B4-BE49-F238E27FC236}">
                <a16:creationId xmlns:a16="http://schemas.microsoft.com/office/drawing/2014/main" id="{E39D5F8F-7B9F-7367-CF41-DED3CA6CDF53}"/>
              </a:ext>
            </a:extLst>
          </p:cNvPr>
          <p:cNvSpPr txBox="1"/>
          <p:nvPr/>
        </p:nvSpPr>
        <p:spPr>
          <a:xfrm>
            <a:off x="7438112" y="1847184"/>
            <a:ext cx="1779471"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Internal Audit</a:t>
            </a:r>
          </a:p>
        </p:txBody>
      </p:sp>
      <p:sp>
        <p:nvSpPr>
          <p:cNvPr id="98" name="Rektangel 97">
            <a:extLst>
              <a:ext uri="{FF2B5EF4-FFF2-40B4-BE49-F238E27FC236}">
                <a16:creationId xmlns:a16="http://schemas.microsoft.com/office/drawing/2014/main" id="{4FE05E75-BCDC-B89E-ABD6-0AAA3D791286}"/>
              </a:ext>
            </a:extLst>
          </p:cNvPr>
          <p:cNvSpPr/>
          <p:nvPr/>
        </p:nvSpPr>
        <p:spPr>
          <a:xfrm>
            <a:off x="7442194" y="1841189"/>
            <a:ext cx="1779472"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99" name="textruta 98">
            <a:extLst>
              <a:ext uri="{FF2B5EF4-FFF2-40B4-BE49-F238E27FC236}">
                <a16:creationId xmlns:a16="http://schemas.microsoft.com/office/drawing/2014/main" id="{C45F949E-B03D-06C1-2763-54ED804E7773}"/>
              </a:ext>
            </a:extLst>
          </p:cNvPr>
          <p:cNvSpPr txBox="1"/>
          <p:nvPr/>
        </p:nvSpPr>
        <p:spPr>
          <a:xfrm>
            <a:off x="1850158" y="2549253"/>
            <a:ext cx="1773044"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University Administration</a:t>
            </a:r>
          </a:p>
        </p:txBody>
      </p:sp>
      <p:sp>
        <p:nvSpPr>
          <p:cNvPr id="100" name="Rektangel 99">
            <a:extLst>
              <a:ext uri="{FF2B5EF4-FFF2-40B4-BE49-F238E27FC236}">
                <a16:creationId xmlns:a16="http://schemas.microsoft.com/office/drawing/2014/main" id="{155F3DE8-D8E8-0005-0EA5-2DC0B22831D5}"/>
              </a:ext>
            </a:extLst>
          </p:cNvPr>
          <p:cNvSpPr/>
          <p:nvPr/>
        </p:nvSpPr>
        <p:spPr>
          <a:xfrm>
            <a:off x="1843730" y="2544115"/>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01" name="Rektangel 100">
            <a:extLst>
              <a:ext uri="{FF2B5EF4-FFF2-40B4-BE49-F238E27FC236}">
                <a16:creationId xmlns:a16="http://schemas.microsoft.com/office/drawing/2014/main" id="{035970FE-4D59-77D2-5D3D-057E2D2CDBF4}"/>
              </a:ext>
            </a:extLst>
          </p:cNvPr>
          <p:cNvSpPr/>
          <p:nvPr/>
        </p:nvSpPr>
        <p:spPr>
          <a:xfrm>
            <a:off x="1828798" y="5892220"/>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02" name="Rektangel 101">
            <a:extLst>
              <a:ext uri="{FF2B5EF4-FFF2-40B4-BE49-F238E27FC236}">
                <a16:creationId xmlns:a16="http://schemas.microsoft.com/office/drawing/2014/main" id="{47CD02FF-EDF1-5771-7F6D-B47F2DC25441}"/>
              </a:ext>
            </a:extLst>
          </p:cNvPr>
          <p:cNvSpPr/>
          <p:nvPr/>
        </p:nvSpPr>
        <p:spPr>
          <a:xfrm>
            <a:off x="4631265" y="5892220"/>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03" name="textruta 102">
            <a:extLst>
              <a:ext uri="{FF2B5EF4-FFF2-40B4-BE49-F238E27FC236}">
                <a16:creationId xmlns:a16="http://schemas.microsoft.com/office/drawing/2014/main" id="{2C065E4C-4233-EFDF-4200-180E4A8778B8}"/>
              </a:ext>
            </a:extLst>
          </p:cNvPr>
          <p:cNvSpPr txBox="1"/>
          <p:nvPr/>
        </p:nvSpPr>
        <p:spPr>
          <a:xfrm>
            <a:off x="7438110" y="5922449"/>
            <a:ext cx="1779473"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Departments</a:t>
            </a:r>
          </a:p>
        </p:txBody>
      </p:sp>
      <p:sp>
        <p:nvSpPr>
          <p:cNvPr id="104" name="Rektangel 103">
            <a:extLst>
              <a:ext uri="{FF2B5EF4-FFF2-40B4-BE49-F238E27FC236}">
                <a16:creationId xmlns:a16="http://schemas.microsoft.com/office/drawing/2014/main" id="{D54997A3-6C95-3AED-0344-2B7461EF45FE}"/>
              </a:ext>
            </a:extLst>
          </p:cNvPr>
          <p:cNvSpPr/>
          <p:nvPr/>
        </p:nvSpPr>
        <p:spPr>
          <a:xfrm>
            <a:off x="7442192" y="5892220"/>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05" name="textruta 104">
            <a:extLst>
              <a:ext uri="{FF2B5EF4-FFF2-40B4-BE49-F238E27FC236}">
                <a16:creationId xmlns:a16="http://schemas.microsoft.com/office/drawing/2014/main" id="{EBD1C8C3-4776-6288-1878-CB6BE0EC9D39}"/>
              </a:ext>
            </a:extLst>
          </p:cNvPr>
          <p:cNvSpPr txBox="1"/>
          <p:nvPr/>
        </p:nvSpPr>
        <p:spPr>
          <a:xfrm>
            <a:off x="7460742" y="2563522"/>
            <a:ext cx="1749838"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University Library</a:t>
            </a:r>
          </a:p>
        </p:txBody>
      </p:sp>
      <p:sp>
        <p:nvSpPr>
          <p:cNvPr id="106" name="Rektangel 105">
            <a:extLst>
              <a:ext uri="{FF2B5EF4-FFF2-40B4-BE49-F238E27FC236}">
                <a16:creationId xmlns:a16="http://schemas.microsoft.com/office/drawing/2014/main" id="{3576F102-12B7-D723-9755-041A603FF91A}"/>
              </a:ext>
            </a:extLst>
          </p:cNvPr>
          <p:cNvSpPr/>
          <p:nvPr/>
        </p:nvSpPr>
        <p:spPr>
          <a:xfrm>
            <a:off x="7442192" y="2552750"/>
            <a:ext cx="1779473" cy="37013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07" name="textruta 106">
            <a:extLst>
              <a:ext uri="{FF2B5EF4-FFF2-40B4-BE49-F238E27FC236}">
                <a16:creationId xmlns:a16="http://schemas.microsoft.com/office/drawing/2014/main" id="{DCEF87DF-71FF-7B8D-BB56-81666E865787}"/>
              </a:ext>
            </a:extLst>
          </p:cNvPr>
          <p:cNvSpPr txBox="1"/>
          <p:nvPr/>
        </p:nvSpPr>
        <p:spPr>
          <a:xfrm>
            <a:off x="4618716" y="5922449"/>
            <a:ext cx="1779473"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Departments</a:t>
            </a:r>
          </a:p>
        </p:txBody>
      </p:sp>
      <p:sp>
        <p:nvSpPr>
          <p:cNvPr id="108" name="textruta 107">
            <a:extLst>
              <a:ext uri="{FF2B5EF4-FFF2-40B4-BE49-F238E27FC236}">
                <a16:creationId xmlns:a16="http://schemas.microsoft.com/office/drawing/2014/main" id="{B1B231AA-4A86-EBAF-9577-F861F807570F}"/>
              </a:ext>
            </a:extLst>
          </p:cNvPr>
          <p:cNvSpPr txBox="1"/>
          <p:nvPr/>
        </p:nvSpPr>
        <p:spPr>
          <a:xfrm>
            <a:off x="1816249" y="5922449"/>
            <a:ext cx="1779473" cy="297325"/>
          </a:xfrm>
          <a:prstGeom prst="rect">
            <a:avLst/>
          </a:prstGeom>
          <a:noFill/>
        </p:spPr>
        <p:txBody>
          <a:bodyPr wrap="square" rtlCol="0">
            <a:spAutoFit/>
          </a:bodyPr>
          <a:lstStyle/>
          <a:p>
            <a:pPr algn="ctr">
              <a:lnSpc>
                <a:spcPts val="1820"/>
              </a:lnSpc>
            </a:pPr>
            <a:r>
              <a:rPr lang="sv-SE" sz="1000" dirty="0">
                <a:solidFill>
                  <a:schemeClr val="tx1">
                    <a:lumMod val="65000"/>
                    <a:lumOff val="35000"/>
                  </a:schemeClr>
                </a:solidFill>
                <a:latin typeface="Work Sans" pitchFamily="2" charset="77"/>
              </a:rPr>
              <a:t>Departments</a:t>
            </a:r>
          </a:p>
        </p:txBody>
      </p:sp>
      <p:sp>
        <p:nvSpPr>
          <p:cNvPr id="109" name="textruta 108">
            <a:extLst>
              <a:ext uri="{FF2B5EF4-FFF2-40B4-BE49-F238E27FC236}">
                <a16:creationId xmlns:a16="http://schemas.microsoft.com/office/drawing/2014/main" id="{50C7C913-6BB6-2C64-344A-F31FE8723F63}"/>
              </a:ext>
            </a:extLst>
          </p:cNvPr>
          <p:cNvSpPr txBox="1"/>
          <p:nvPr/>
        </p:nvSpPr>
        <p:spPr>
          <a:xfrm>
            <a:off x="7450658" y="4224362"/>
            <a:ext cx="1766925" cy="694870"/>
          </a:xfrm>
          <a:prstGeom prst="rect">
            <a:avLst/>
          </a:prstGeom>
          <a:noFill/>
        </p:spPr>
        <p:txBody>
          <a:bodyPr wrap="square" rtlCol="0">
            <a:spAutoFit/>
          </a:bodyPr>
          <a:lstStyle/>
          <a:p>
            <a:pPr algn="ctr">
              <a:lnSpc>
                <a:spcPts val="1400"/>
              </a:lnSpc>
              <a:spcAft>
                <a:spcPts val="600"/>
              </a:spcAft>
            </a:pPr>
            <a:r>
              <a:rPr lang="sv-SE" sz="1000" dirty="0">
                <a:solidFill>
                  <a:schemeClr val="tx1">
                    <a:lumMod val="65000"/>
                    <a:lumOff val="35000"/>
                  </a:schemeClr>
                </a:solidFill>
                <a:latin typeface="Work Sans" pitchFamily="2" charset="77"/>
              </a:rPr>
              <a:t>Faculties</a:t>
            </a:r>
          </a:p>
          <a:p>
            <a:pPr algn="ctr">
              <a:lnSpc>
                <a:spcPts val="1400"/>
              </a:lnSpc>
            </a:pPr>
            <a:r>
              <a:rPr lang="sv-SE" sz="1000" dirty="0">
                <a:solidFill>
                  <a:schemeClr val="tx1">
                    <a:lumMod val="65000"/>
                    <a:lumOff val="35000"/>
                  </a:schemeClr>
                </a:solidFill>
                <a:latin typeface="Work Sans" pitchFamily="2" charset="77"/>
              </a:rPr>
              <a:t>Science </a:t>
            </a:r>
          </a:p>
          <a:p>
            <a:pPr algn="ctr">
              <a:lnSpc>
                <a:spcPts val="1400"/>
              </a:lnSpc>
            </a:pPr>
            <a:r>
              <a:rPr lang="sv-SE" sz="1000" dirty="0">
                <a:solidFill>
                  <a:schemeClr val="tx1">
                    <a:lumMod val="65000"/>
                    <a:lumOff val="35000"/>
                  </a:schemeClr>
                </a:solidFill>
                <a:latin typeface="Work Sans" pitchFamily="2" charset="77"/>
              </a:rPr>
              <a:t>And Technology</a:t>
            </a:r>
          </a:p>
        </p:txBody>
      </p:sp>
      <p:sp>
        <p:nvSpPr>
          <p:cNvPr id="110" name="Rektangel 109">
            <a:extLst>
              <a:ext uri="{FF2B5EF4-FFF2-40B4-BE49-F238E27FC236}">
                <a16:creationId xmlns:a16="http://schemas.microsoft.com/office/drawing/2014/main" id="{DB76C311-C8A3-FC89-9795-215A21CB0FDC}"/>
              </a:ext>
            </a:extLst>
          </p:cNvPr>
          <p:cNvSpPr/>
          <p:nvPr/>
        </p:nvSpPr>
        <p:spPr>
          <a:xfrm>
            <a:off x="7450659" y="4192493"/>
            <a:ext cx="1779473" cy="762101"/>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sp>
        <p:nvSpPr>
          <p:cNvPr id="111" name="textruta 110">
            <a:extLst>
              <a:ext uri="{FF2B5EF4-FFF2-40B4-BE49-F238E27FC236}">
                <a16:creationId xmlns:a16="http://schemas.microsoft.com/office/drawing/2014/main" id="{83686B32-062B-0296-F150-F71413B16C57}"/>
              </a:ext>
            </a:extLst>
          </p:cNvPr>
          <p:cNvSpPr txBox="1"/>
          <p:nvPr/>
        </p:nvSpPr>
        <p:spPr>
          <a:xfrm>
            <a:off x="7440155" y="3356044"/>
            <a:ext cx="1760493" cy="617926"/>
          </a:xfrm>
          <a:prstGeom prst="rect">
            <a:avLst/>
          </a:prstGeom>
          <a:noFill/>
        </p:spPr>
        <p:txBody>
          <a:bodyPr wrap="square" rtlCol="0">
            <a:spAutoFit/>
          </a:bodyPr>
          <a:lstStyle/>
          <a:p>
            <a:pPr algn="ctr">
              <a:lnSpc>
                <a:spcPts val="1400"/>
              </a:lnSpc>
            </a:pPr>
            <a:r>
              <a:rPr lang="sv-SE" sz="1000" dirty="0">
                <a:solidFill>
                  <a:schemeClr val="tx1">
                    <a:lumMod val="65000"/>
                    <a:lumOff val="35000"/>
                  </a:schemeClr>
                </a:solidFill>
                <a:latin typeface="Work Sans" pitchFamily="2" charset="77"/>
              </a:rPr>
              <a:t>Disciplinary Domain </a:t>
            </a:r>
          </a:p>
          <a:p>
            <a:pPr algn="ctr">
              <a:lnSpc>
                <a:spcPts val="1400"/>
              </a:lnSpc>
            </a:pPr>
            <a:r>
              <a:rPr lang="sv-SE" sz="1000" dirty="0">
                <a:solidFill>
                  <a:schemeClr val="tx1">
                    <a:lumMod val="65000"/>
                    <a:lumOff val="35000"/>
                  </a:schemeClr>
                </a:solidFill>
                <a:latin typeface="Work Sans" pitchFamily="2" charset="77"/>
              </a:rPr>
              <a:t>of Science </a:t>
            </a:r>
          </a:p>
          <a:p>
            <a:pPr algn="ctr">
              <a:lnSpc>
                <a:spcPts val="1400"/>
              </a:lnSpc>
            </a:pPr>
            <a:r>
              <a:rPr lang="sv-SE" sz="1000" dirty="0">
                <a:solidFill>
                  <a:schemeClr val="tx1">
                    <a:lumMod val="65000"/>
                    <a:lumOff val="35000"/>
                  </a:schemeClr>
                </a:solidFill>
                <a:latin typeface="Work Sans" pitchFamily="2" charset="77"/>
              </a:rPr>
              <a:t>and Technology</a:t>
            </a:r>
          </a:p>
        </p:txBody>
      </p:sp>
      <p:sp>
        <p:nvSpPr>
          <p:cNvPr id="112" name="Rektangel 111">
            <a:extLst>
              <a:ext uri="{FF2B5EF4-FFF2-40B4-BE49-F238E27FC236}">
                <a16:creationId xmlns:a16="http://schemas.microsoft.com/office/drawing/2014/main" id="{D95B3010-E0BB-F00E-2070-6EABB5622B80}"/>
              </a:ext>
            </a:extLst>
          </p:cNvPr>
          <p:cNvSpPr/>
          <p:nvPr/>
        </p:nvSpPr>
        <p:spPr>
          <a:xfrm>
            <a:off x="7433725" y="3282608"/>
            <a:ext cx="1779473" cy="762101"/>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0">
              <a:latin typeface="Work Sans" pitchFamily="2" charset="77"/>
            </a:endParaRPr>
          </a:p>
        </p:txBody>
      </p:sp>
      <p:cxnSp>
        <p:nvCxnSpPr>
          <p:cNvPr id="113" name="Rak 112">
            <a:extLst>
              <a:ext uri="{FF2B5EF4-FFF2-40B4-BE49-F238E27FC236}">
                <a16:creationId xmlns:a16="http://schemas.microsoft.com/office/drawing/2014/main" id="{5CFA800D-F70E-EBE6-5925-E9F218006353}"/>
              </a:ext>
            </a:extLst>
          </p:cNvPr>
          <p:cNvCxnSpPr>
            <a:stCxn id="84" idx="2"/>
            <a:endCxn id="86" idx="0"/>
          </p:cNvCxnSpPr>
          <p:nvPr/>
        </p:nvCxnSpPr>
        <p:spPr>
          <a:xfrm flipH="1">
            <a:off x="5521002" y="1825246"/>
            <a:ext cx="1" cy="369076"/>
          </a:xfrm>
          <a:prstGeom prst="line">
            <a:avLst/>
          </a:prstGeom>
        </p:spPr>
        <p:style>
          <a:lnRef idx="1">
            <a:schemeClr val="dk1"/>
          </a:lnRef>
          <a:fillRef idx="0">
            <a:schemeClr val="dk1"/>
          </a:fillRef>
          <a:effectRef idx="0">
            <a:schemeClr val="dk1"/>
          </a:effectRef>
          <a:fontRef idx="minor">
            <a:schemeClr val="tx1"/>
          </a:fontRef>
        </p:style>
      </p:cxnSp>
      <p:cxnSp>
        <p:nvCxnSpPr>
          <p:cNvPr id="114" name="Rak 113">
            <a:extLst>
              <a:ext uri="{FF2B5EF4-FFF2-40B4-BE49-F238E27FC236}">
                <a16:creationId xmlns:a16="http://schemas.microsoft.com/office/drawing/2014/main" id="{07938030-A1BC-4D8E-2299-40FEA8074DB9}"/>
              </a:ext>
            </a:extLst>
          </p:cNvPr>
          <p:cNvCxnSpPr>
            <a:cxnSpLocks/>
            <a:stCxn id="96" idx="3"/>
            <a:endCxn id="98" idx="1"/>
          </p:cNvCxnSpPr>
          <p:nvPr/>
        </p:nvCxnSpPr>
        <p:spPr>
          <a:xfrm>
            <a:off x="3633672" y="2026254"/>
            <a:ext cx="3808522" cy="0"/>
          </a:xfrm>
          <a:prstGeom prst="line">
            <a:avLst/>
          </a:prstGeom>
        </p:spPr>
        <p:style>
          <a:lnRef idx="1">
            <a:schemeClr val="dk1"/>
          </a:lnRef>
          <a:fillRef idx="0">
            <a:schemeClr val="dk1"/>
          </a:fillRef>
          <a:effectRef idx="0">
            <a:schemeClr val="dk1"/>
          </a:effectRef>
          <a:fontRef idx="minor">
            <a:schemeClr val="tx1"/>
          </a:fontRef>
        </p:style>
      </p:cxnSp>
      <p:cxnSp>
        <p:nvCxnSpPr>
          <p:cNvPr id="115" name="Rak 114">
            <a:extLst>
              <a:ext uri="{FF2B5EF4-FFF2-40B4-BE49-F238E27FC236}">
                <a16:creationId xmlns:a16="http://schemas.microsoft.com/office/drawing/2014/main" id="{2700680E-996E-369F-579C-D1C5A9B30172}"/>
              </a:ext>
            </a:extLst>
          </p:cNvPr>
          <p:cNvCxnSpPr>
            <a:stCxn id="86" idx="2"/>
            <a:endCxn id="88" idx="0"/>
          </p:cNvCxnSpPr>
          <p:nvPr/>
        </p:nvCxnSpPr>
        <p:spPr>
          <a:xfrm>
            <a:off x="5521002" y="2564452"/>
            <a:ext cx="0" cy="718156"/>
          </a:xfrm>
          <a:prstGeom prst="line">
            <a:avLst/>
          </a:prstGeom>
        </p:spPr>
        <p:style>
          <a:lnRef idx="1">
            <a:schemeClr val="dk1"/>
          </a:lnRef>
          <a:fillRef idx="0">
            <a:schemeClr val="dk1"/>
          </a:fillRef>
          <a:effectRef idx="0">
            <a:schemeClr val="dk1"/>
          </a:effectRef>
          <a:fontRef idx="minor">
            <a:schemeClr val="tx1"/>
          </a:fontRef>
        </p:style>
      </p:cxnSp>
      <p:cxnSp>
        <p:nvCxnSpPr>
          <p:cNvPr id="116" name="Rak 115">
            <a:extLst>
              <a:ext uri="{FF2B5EF4-FFF2-40B4-BE49-F238E27FC236}">
                <a16:creationId xmlns:a16="http://schemas.microsoft.com/office/drawing/2014/main" id="{67A7F3D2-7C96-B1AC-D443-6FBF7FAAA485}"/>
              </a:ext>
            </a:extLst>
          </p:cNvPr>
          <p:cNvCxnSpPr>
            <a:stCxn id="92" idx="2"/>
            <a:endCxn id="94" idx="0"/>
          </p:cNvCxnSpPr>
          <p:nvPr/>
        </p:nvCxnSpPr>
        <p:spPr>
          <a:xfrm flipH="1">
            <a:off x="2718534" y="4044709"/>
            <a:ext cx="1" cy="147784"/>
          </a:xfrm>
          <a:prstGeom prst="line">
            <a:avLst/>
          </a:prstGeom>
        </p:spPr>
        <p:style>
          <a:lnRef idx="1">
            <a:schemeClr val="dk1"/>
          </a:lnRef>
          <a:fillRef idx="0">
            <a:schemeClr val="dk1"/>
          </a:fillRef>
          <a:effectRef idx="0">
            <a:schemeClr val="dk1"/>
          </a:effectRef>
          <a:fontRef idx="minor">
            <a:schemeClr val="tx1"/>
          </a:fontRef>
        </p:style>
      </p:cxnSp>
      <p:cxnSp>
        <p:nvCxnSpPr>
          <p:cNvPr id="117" name="Rak 116">
            <a:extLst>
              <a:ext uri="{FF2B5EF4-FFF2-40B4-BE49-F238E27FC236}">
                <a16:creationId xmlns:a16="http://schemas.microsoft.com/office/drawing/2014/main" id="{24246267-F34A-59F6-50E1-493EDB975160}"/>
              </a:ext>
            </a:extLst>
          </p:cNvPr>
          <p:cNvCxnSpPr>
            <a:stCxn id="88" idx="2"/>
            <a:endCxn id="90" idx="0"/>
          </p:cNvCxnSpPr>
          <p:nvPr/>
        </p:nvCxnSpPr>
        <p:spPr>
          <a:xfrm>
            <a:off x="5521002" y="4044709"/>
            <a:ext cx="0" cy="147784"/>
          </a:xfrm>
          <a:prstGeom prst="line">
            <a:avLst/>
          </a:prstGeom>
        </p:spPr>
        <p:style>
          <a:lnRef idx="1">
            <a:schemeClr val="dk1"/>
          </a:lnRef>
          <a:fillRef idx="0">
            <a:schemeClr val="dk1"/>
          </a:fillRef>
          <a:effectRef idx="0">
            <a:schemeClr val="dk1"/>
          </a:effectRef>
          <a:fontRef idx="minor">
            <a:schemeClr val="tx1"/>
          </a:fontRef>
        </p:style>
      </p:cxnSp>
      <p:cxnSp>
        <p:nvCxnSpPr>
          <p:cNvPr id="118" name="Rak 117">
            <a:extLst>
              <a:ext uri="{FF2B5EF4-FFF2-40B4-BE49-F238E27FC236}">
                <a16:creationId xmlns:a16="http://schemas.microsoft.com/office/drawing/2014/main" id="{17D257EC-C225-B263-7541-4CA70B168A90}"/>
              </a:ext>
            </a:extLst>
          </p:cNvPr>
          <p:cNvCxnSpPr/>
          <p:nvPr/>
        </p:nvCxnSpPr>
        <p:spPr>
          <a:xfrm flipH="1">
            <a:off x="2718534" y="5734964"/>
            <a:ext cx="1" cy="147784"/>
          </a:xfrm>
          <a:prstGeom prst="line">
            <a:avLst/>
          </a:prstGeom>
        </p:spPr>
        <p:style>
          <a:lnRef idx="1">
            <a:schemeClr val="dk1"/>
          </a:lnRef>
          <a:fillRef idx="0">
            <a:schemeClr val="dk1"/>
          </a:fillRef>
          <a:effectRef idx="0">
            <a:schemeClr val="dk1"/>
          </a:effectRef>
          <a:fontRef idx="minor">
            <a:schemeClr val="tx1"/>
          </a:fontRef>
        </p:style>
      </p:cxnSp>
      <p:cxnSp>
        <p:nvCxnSpPr>
          <p:cNvPr id="119" name="Rak 118">
            <a:extLst>
              <a:ext uri="{FF2B5EF4-FFF2-40B4-BE49-F238E27FC236}">
                <a16:creationId xmlns:a16="http://schemas.microsoft.com/office/drawing/2014/main" id="{6F0E43AA-A748-95E6-6759-2FD128167771}"/>
              </a:ext>
            </a:extLst>
          </p:cNvPr>
          <p:cNvCxnSpPr>
            <a:cxnSpLocks/>
            <a:endCxn id="102" idx="0"/>
          </p:cNvCxnSpPr>
          <p:nvPr/>
        </p:nvCxnSpPr>
        <p:spPr>
          <a:xfrm>
            <a:off x="5521002" y="4948026"/>
            <a:ext cx="0" cy="944194"/>
          </a:xfrm>
          <a:prstGeom prst="line">
            <a:avLst/>
          </a:prstGeom>
        </p:spPr>
        <p:style>
          <a:lnRef idx="1">
            <a:schemeClr val="dk1"/>
          </a:lnRef>
          <a:fillRef idx="0">
            <a:schemeClr val="dk1"/>
          </a:fillRef>
          <a:effectRef idx="0">
            <a:schemeClr val="dk1"/>
          </a:effectRef>
          <a:fontRef idx="minor">
            <a:schemeClr val="tx1"/>
          </a:fontRef>
        </p:style>
      </p:cxnSp>
      <p:cxnSp>
        <p:nvCxnSpPr>
          <p:cNvPr id="120" name="Rak 119">
            <a:extLst>
              <a:ext uri="{FF2B5EF4-FFF2-40B4-BE49-F238E27FC236}">
                <a16:creationId xmlns:a16="http://schemas.microsoft.com/office/drawing/2014/main" id="{534B2F23-60AD-A978-3489-FA91CC024986}"/>
              </a:ext>
            </a:extLst>
          </p:cNvPr>
          <p:cNvCxnSpPr>
            <a:cxnSpLocks/>
          </p:cNvCxnSpPr>
          <p:nvPr/>
        </p:nvCxnSpPr>
        <p:spPr>
          <a:xfrm>
            <a:off x="8358413" y="4948026"/>
            <a:ext cx="0" cy="944194"/>
          </a:xfrm>
          <a:prstGeom prst="line">
            <a:avLst/>
          </a:prstGeom>
        </p:spPr>
        <p:style>
          <a:lnRef idx="1">
            <a:schemeClr val="dk1"/>
          </a:lnRef>
          <a:fillRef idx="0">
            <a:schemeClr val="dk1"/>
          </a:fillRef>
          <a:effectRef idx="0">
            <a:schemeClr val="dk1"/>
          </a:effectRef>
          <a:fontRef idx="minor">
            <a:schemeClr val="tx1"/>
          </a:fontRef>
        </p:style>
      </p:cxnSp>
      <p:cxnSp>
        <p:nvCxnSpPr>
          <p:cNvPr id="121" name="Rak 120">
            <a:extLst>
              <a:ext uri="{FF2B5EF4-FFF2-40B4-BE49-F238E27FC236}">
                <a16:creationId xmlns:a16="http://schemas.microsoft.com/office/drawing/2014/main" id="{E0D02671-9C3E-DAA6-1B73-2C1998B8E818}"/>
              </a:ext>
            </a:extLst>
          </p:cNvPr>
          <p:cNvCxnSpPr/>
          <p:nvPr/>
        </p:nvCxnSpPr>
        <p:spPr>
          <a:xfrm>
            <a:off x="8363955" y="4044709"/>
            <a:ext cx="0" cy="147784"/>
          </a:xfrm>
          <a:prstGeom prst="line">
            <a:avLst/>
          </a:prstGeom>
        </p:spPr>
        <p:style>
          <a:lnRef idx="1">
            <a:schemeClr val="dk1"/>
          </a:lnRef>
          <a:fillRef idx="0">
            <a:schemeClr val="dk1"/>
          </a:fillRef>
          <a:effectRef idx="0">
            <a:schemeClr val="dk1"/>
          </a:effectRef>
          <a:fontRef idx="minor">
            <a:schemeClr val="tx1"/>
          </a:fontRef>
        </p:style>
      </p:cxnSp>
      <p:cxnSp>
        <p:nvCxnSpPr>
          <p:cNvPr id="122" name="Rak 121">
            <a:extLst>
              <a:ext uri="{FF2B5EF4-FFF2-40B4-BE49-F238E27FC236}">
                <a16:creationId xmlns:a16="http://schemas.microsoft.com/office/drawing/2014/main" id="{57DBCF59-4459-7A4A-DE39-6507E4E4C887}"/>
              </a:ext>
            </a:extLst>
          </p:cNvPr>
          <p:cNvCxnSpPr>
            <a:cxnSpLocks/>
            <a:stCxn id="106" idx="1"/>
          </p:cNvCxnSpPr>
          <p:nvPr/>
        </p:nvCxnSpPr>
        <p:spPr>
          <a:xfrm flipH="1">
            <a:off x="5517938" y="2737815"/>
            <a:ext cx="1924254" cy="0"/>
          </a:xfrm>
          <a:prstGeom prst="line">
            <a:avLst/>
          </a:prstGeom>
        </p:spPr>
        <p:style>
          <a:lnRef idx="1">
            <a:schemeClr val="dk1"/>
          </a:lnRef>
          <a:fillRef idx="0">
            <a:schemeClr val="dk1"/>
          </a:fillRef>
          <a:effectRef idx="0">
            <a:schemeClr val="dk1"/>
          </a:effectRef>
          <a:fontRef idx="minor">
            <a:schemeClr val="tx1"/>
          </a:fontRef>
        </p:style>
      </p:cxnSp>
      <p:cxnSp>
        <p:nvCxnSpPr>
          <p:cNvPr id="124" name="Rak 123">
            <a:extLst>
              <a:ext uri="{FF2B5EF4-FFF2-40B4-BE49-F238E27FC236}">
                <a16:creationId xmlns:a16="http://schemas.microsoft.com/office/drawing/2014/main" id="{0D8CC5C9-9D61-50AC-6464-BEC3CBF5EA00}"/>
              </a:ext>
            </a:extLst>
          </p:cNvPr>
          <p:cNvCxnSpPr/>
          <p:nvPr/>
        </p:nvCxnSpPr>
        <p:spPr>
          <a:xfrm>
            <a:off x="8363955" y="3135851"/>
            <a:ext cx="0" cy="147784"/>
          </a:xfrm>
          <a:prstGeom prst="line">
            <a:avLst/>
          </a:prstGeom>
        </p:spPr>
        <p:style>
          <a:lnRef idx="1">
            <a:schemeClr val="dk1"/>
          </a:lnRef>
          <a:fillRef idx="0">
            <a:schemeClr val="dk1"/>
          </a:fillRef>
          <a:effectRef idx="0">
            <a:schemeClr val="dk1"/>
          </a:effectRef>
          <a:fontRef idx="minor">
            <a:schemeClr val="tx1"/>
          </a:fontRef>
        </p:style>
      </p:cxnSp>
      <p:cxnSp>
        <p:nvCxnSpPr>
          <p:cNvPr id="125" name="Rak 124">
            <a:extLst>
              <a:ext uri="{FF2B5EF4-FFF2-40B4-BE49-F238E27FC236}">
                <a16:creationId xmlns:a16="http://schemas.microsoft.com/office/drawing/2014/main" id="{D2180A0E-2BF1-D162-A3F1-518D37A53221}"/>
              </a:ext>
            </a:extLst>
          </p:cNvPr>
          <p:cNvCxnSpPr/>
          <p:nvPr/>
        </p:nvCxnSpPr>
        <p:spPr>
          <a:xfrm>
            <a:off x="2733467" y="3135851"/>
            <a:ext cx="0" cy="147784"/>
          </a:xfrm>
          <a:prstGeom prst="line">
            <a:avLst/>
          </a:prstGeom>
        </p:spPr>
        <p:style>
          <a:lnRef idx="1">
            <a:schemeClr val="dk1"/>
          </a:lnRef>
          <a:fillRef idx="0">
            <a:schemeClr val="dk1"/>
          </a:fillRef>
          <a:effectRef idx="0">
            <a:schemeClr val="dk1"/>
          </a:effectRef>
          <a:fontRef idx="minor">
            <a:schemeClr val="tx1"/>
          </a:fontRef>
        </p:style>
      </p:cxnSp>
      <p:cxnSp>
        <p:nvCxnSpPr>
          <p:cNvPr id="126" name="Rak 125">
            <a:extLst>
              <a:ext uri="{FF2B5EF4-FFF2-40B4-BE49-F238E27FC236}">
                <a16:creationId xmlns:a16="http://schemas.microsoft.com/office/drawing/2014/main" id="{FA227B0D-9393-CDC4-2EF9-B5DBD90748A5}"/>
              </a:ext>
            </a:extLst>
          </p:cNvPr>
          <p:cNvCxnSpPr/>
          <p:nvPr/>
        </p:nvCxnSpPr>
        <p:spPr>
          <a:xfrm>
            <a:off x="2733467" y="3135851"/>
            <a:ext cx="5624946" cy="0"/>
          </a:xfrm>
          <a:prstGeom prst="line">
            <a:avLst/>
          </a:prstGeom>
        </p:spPr>
        <p:style>
          <a:lnRef idx="1">
            <a:schemeClr val="dk1"/>
          </a:lnRef>
          <a:fillRef idx="0">
            <a:schemeClr val="dk1"/>
          </a:fillRef>
          <a:effectRef idx="0">
            <a:schemeClr val="dk1"/>
          </a:effectRef>
          <a:fontRef idx="minor">
            <a:schemeClr val="tx1"/>
          </a:fontRef>
        </p:style>
      </p:cxnSp>
      <p:cxnSp>
        <p:nvCxnSpPr>
          <p:cNvPr id="129" name="Rak 128">
            <a:extLst>
              <a:ext uri="{FF2B5EF4-FFF2-40B4-BE49-F238E27FC236}">
                <a16:creationId xmlns:a16="http://schemas.microsoft.com/office/drawing/2014/main" id="{73438D71-B348-15CC-AE97-130BFEE7A623}"/>
              </a:ext>
            </a:extLst>
          </p:cNvPr>
          <p:cNvCxnSpPr>
            <a:cxnSpLocks/>
          </p:cNvCxnSpPr>
          <p:nvPr/>
        </p:nvCxnSpPr>
        <p:spPr>
          <a:xfrm flipH="1">
            <a:off x="3625130" y="2737815"/>
            <a:ext cx="192425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276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2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12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8FF7E89-A5EF-5536-CA71-D3D4B9474E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332370" cy="6857999"/>
          </a:xfrm>
          <a:prstGeom prst="rect">
            <a:avLst/>
          </a:prstGeom>
        </p:spPr>
      </p:pic>
    </p:spTree>
    <p:extLst>
      <p:ext uri="{BB962C8B-B14F-4D97-AF65-F5344CB8AC3E}">
        <p14:creationId xmlns:p14="http://schemas.microsoft.com/office/powerpoint/2010/main" val="2039174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DB82653B-B969-A207-D3BD-D880012FC41D}"/>
              </a:ext>
            </a:extLst>
          </p:cNvPr>
          <p:cNvSpPr>
            <a:spLocks noGrp="1"/>
          </p:cNvSpPr>
          <p:nvPr>
            <p:ph type="pic" sz="quarter" idx="13"/>
          </p:nvPr>
        </p:nvSpPr>
        <p:spPr/>
      </p:sp>
      <p:sp>
        <p:nvSpPr>
          <p:cNvPr id="3" name="Rubrik 2">
            <a:extLst>
              <a:ext uri="{FF2B5EF4-FFF2-40B4-BE49-F238E27FC236}">
                <a16:creationId xmlns:a16="http://schemas.microsoft.com/office/drawing/2014/main" id="{2895A9CD-2173-0F7E-CD30-403441B6EF0E}"/>
              </a:ext>
            </a:extLst>
          </p:cNvPr>
          <p:cNvSpPr>
            <a:spLocks noGrp="1"/>
          </p:cNvSpPr>
          <p:nvPr>
            <p:ph type="title"/>
          </p:nvPr>
        </p:nvSpPr>
        <p:spPr/>
        <p:txBody>
          <a:bodyPr/>
          <a:lstStyle/>
          <a:p>
            <a:r>
              <a:rPr lang="en-GB"/>
              <a:t>Welcome to Uppsala university</a:t>
            </a:r>
          </a:p>
        </p:txBody>
      </p:sp>
      <p:sp>
        <p:nvSpPr>
          <p:cNvPr id="4" name="Platshållare för text 3">
            <a:extLst>
              <a:ext uri="{FF2B5EF4-FFF2-40B4-BE49-F238E27FC236}">
                <a16:creationId xmlns:a16="http://schemas.microsoft.com/office/drawing/2014/main" id="{C162BD88-49B4-958C-CA27-30C297CEFF0B}"/>
              </a:ext>
            </a:extLst>
          </p:cNvPr>
          <p:cNvSpPr>
            <a:spLocks noGrp="1"/>
          </p:cNvSpPr>
          <p:nvPr>
            <p:ph type="body" sz="quarter" idx="14"/>
          </p:nvPr>
        </p:nvSpPr>
        <p:spPr>
          <a:xfrm>
            <a:off x="6743699" y="3429000"/>
            <a:ext cx="4530183" cy="1910751"/>
          </a:xfrm>
        </p:spPr>
        <p:txBody>
          <a:bodyPr/>
          <a:lstStyle/>
          <a:p>
            <a:pPr>
              <a:lnSpc>
                <a:spcPts val="2360"/>
              </a:lnSpc>
            </a:pPr>
            <a:r>
              <a:rPr lang="en-GB">
                <a:solidFill>
                  <a:schemeClr val="tx1">
                    <a:lumMod val="65000"/>
                    <a:lumOff val="35000"/>
                  </a:schemeClr>
                </a:solidFill>
                <a:latin typeface="Work Sans" pitchFamily="2" charset="77"/>
              </a:rPr>
              <a:t>Always moving forward – since 1477</a:t>
            </a:r>
          </a:p>
          <a:p>
            <a:pPr>
              <a:lnSpc>
                <a:spcPts val="2360"/>
              </a:lnSpc>
            </a:pPr>
            <a:endParaRPr lang="en-GB">
              <a:solidFill>
                <a:schemeClr val="tx1">
                  <a:lumMod val="65000"/>
                  <a:lumOff val="35000"/>
                </a:schemeClr>
              </a:solidFill>
              <a:latin typeface="Work Sans" pitchFamily="2" charset="77"/>
            </a:endParaRPr>
          </a:p>
          <a:p>
            <a:pPr>
              <a:lnSpc>
                <a:spcPts val="2360"/>
              </a:lnSpc>
            </a:pPr>
            <a:r>
              <a:rPr lang="en-GB">
                <a:solidFill>
                  <a:schemeClr val="tx1">
                    <a:lumMod val="65000"/>
                    <a:lumOff val="35000"/>
                  </a:schemeClr>
                </a:solidFill>
                <a:latin typeface="Work Sans" pitchFamily="2" charset="77"/>
              </a:rPr>
              <a:t>A meeting place for knowledge, culture and critical dialogue</a:t>
            </a:r>
          </a:p>
          <a:p>
            <a:endParaRPr lang="en-GB"/>
          </a:p>
        </p:txBody>
      </p:sp>
      <p:pic>
        <p:nvPicPr>
          <p:cNvPr id="5" name="Bildobjekt 4">
            <a:extLst>
              <a:ext uri="{FF2B5EF4-FFF2-40B4-BE49-F238E27FC236}">
                <a16:creationId xmlns:a16="http://schemas.microsoft.com/office/drawing/2014/main" id="{ACA173E6-74F2-802C-38C6-407FBACBD1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5999" cy="6858000"/>
          </a:xfrm>
          <a:prstGeom prst="rect">
            <a:avLst/>
          </a:prstGeom>
        </p:spPr>
      </p:pic>
    </p:spTree>
    <p:extLst>
      <p:ext uri="{BB962C8B-B14F-4D97-AF65-F5344CB8AC3E}">
        <p14:creationId xmlns:p14="http://schemas.microsoft.com/office/powerpoint/2010/main" val="130164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E0D9DA6A-F3DE-AB7C-7900-058D2A201DE4}"/>
              </a:ext>
            </a:extLst>
          </p:cNvPr>
          <p:cNvSpPr>
            <a:spLocks noGrp="1"/>
          </p:cNvSpPr>
          <p:nvPr>
            <p:ph type="pic" sz="quarter" idx="13"/>
          </p:nvPr>
        </p:nvSpPr>
        <p:spPr/>
      </p:sp>
      <p:sp>
        <p:nvSpPr>
          <p:cNvPr id="3" name="Rubrik 2">
            <a:extLst>
              <a:ext uri="{FF2B5EF4-FFF2-40B4-BE49-F238E27FC236}">
                <a16:creationId xmlns:a16="http://schemas.microsoft.com/office/drawing/2014/main" id="{65ED94DB-A97A-D4DA-A634-C8A344A73506}"/>
              </a:ext>
            </a:extLst>
          </p:cNvPr>
          <p:cNvSpPr>
            <a:spLocks noGrp="1"/>
          </p:cNvSpPr>
          <p:nvPr>
            <p:ph type="title"/>
          </p:nvPr>
        </p:nvSpPr>
        <p:spPr/>
        <p:txBody>
          <a:bodyPr/>
          <a:lstStyle/>
          <a:p>
            <a:r>
              <a:rPr lang="en-GB"/>
              <a:t>Our mission</a:t>
            </a:r>
          </a:p>
        </p:txBody>
      </p:sp>
      <p:sp>
        <p:nvSpPr>
          <p:cNvPr id="4" name="Platshållare för text 3">
            <a:extLst>
              <a:ext uri="{FF2B5EF4-FFF2-40B4-BE49-F238E27FC236}">
                <a16:creationId xmlns:a16="http://schemas.microsoft.com/office/drawing/2014/main" id="{593D7CF3-5599-1905-FC62-E1639F097710}"/>
              </a:ext>
            </a:extLst>
          </p:cNvPr>
          <p:cNvSpPr>
            <a:spLocks noGrp="1"/>
          </p:cNvSpPr>
          <p:nvPr>
            <p:ph type="body" sz="quarter" idx="14"/>
          </p:nvPr>
        </p:nvSpPr>
        <p:spPr>
          <a:xfrm>
            <a:off x="6743700" y="3061009"/>
            <a:ext cx="4114800" cy="1910751"/>
          </a:xfrm>
        </p:spPr>
        <p:txBody>
          <a:bodyPr/>
          <a:lstStyle/>
          <a:p>
            <a:r>
              <a:rPr lang="en-GB">
                <a:solidFill>
                  <a:schemeClr val="tx1">
                    <a:lumMod val="65000"/>
                    <a:lumOff val="35000"/>
                  </a:schemeClr>
                </a:solidFill>
                <a:latin typeface="Work Sans" pitchFamily="2" charset="77"/>
              </a:rPr>
              <a:t>To gain and share knowledge for the benefit of humankind and for a better world</a:t>
            </a:r>
          </a:p>
          <a:p>
            <a:endParaRPr lang="en-GB"/>
          </a:p>
        </p:txBody>
      </p:sp>
      <p:pic>
        <p:nvPicPr>
          <p:cNvPr id="5" name="Platshållare för bild 6">
            <a:extLst>
              <a:ext uri="{FF2B5EF4-FFF2-40B4-BE49-F238E27FC236}">
                <a16:creationId xmlns:a16="http://schemas.microsoft.com/office/drawing/2014/main" id="{4BDB6312-50C0-8383-63BF-FFE4E9371F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80330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4DDB21-3C65-818E-DA91-1F9687CA7D59}"/>
              </a:ext>
            </a:extLst>
          </p:cNvPr>
          <p:cNvSpPr>
            <a:spLocks noGrp="1"/>
          </p:cNvSpPr>
          <p:nvPr>
            <p:ph type="title"/>
          </p:nvPr>
        </p:nvSpPr>
        <p:spPr/>
        <p:txBody>
          <a:bodyPr/>
          <a:lstStyle/>
          <a:p>
            <a:r>
              <a:rPr lang="en-GB" sz="3200">
                <a:latin typeface="Work Sans" pitchFamily="2" charset="77"/>
              </a:rPr>
              <a:t>Our Goal: Research and Education of the Highest Quality and Relevance</a:t>
            </a:r>
            <a:br>
              <a:rPr lang="en-GB" sz="3200">
                <a:latin typeface="Work Sans" pitchFamily="2" charset="77"/>
              </a:rPr>
            </a:br>
            <a:endParaRPr lang="en-GB"/>
          </a:p>
        </p:txBody>
      </p:sp>
      <p:sp>
        <p:nvSpPr>
          <p:cNvPr id="3" name="Platshållare för innehåll 2">
            <a:extLst>
              <a:ext uri="{FF2B5EF4-FFF2-40B4-BE49-F238E27FC236}">
                <a16:creationId xmlns:a16="http://schemas.microsoft.com/office/drawing/2014/main" id="{3D18111E-CA7F-52D2-95F9-608867C1D3F6}"/>
              </a:ext>
            </a:extLst>
          </p:cNvPr>
          <p:cNvSpPr>
            <a:spLocks noGrp="1"/>
          </p:cNvSpPr>
          <p:nvPr>
            <p:ph sz="quarter" idx="15"/>
          </p:nvPr>
        </p:nvSpPr>
        <p:spPr/>
        <p:txBody>
          <a:bodyPr/>
          <a:lstStyle/>
          <a:p>
            <a:pPr marL="285750" indent="-285750" algn="l" rtl="0">
              <a:lnSpc>
                <a:spcPts val="2120"/>
              </a:lnSpc>
              <a:buFont typeface="Arial" panose="020B0604020202020204" pitchFamily="34" charset="0"/>
              <a:buChar char="•"/>
            </a:pPr>
            <a:r>
              <a:rPr lang="en-gb" sz="1600" u="none" baseline="0" dirty="0">
                <a:solidFill>
                  <a:schemeClr val="tx1">
                    <a:lumMod val="65000"/>
                    <a:lumOff val="35000"/>
                  </a:schemeClr>
                </a:solidFill>
                <a:latin typeface="Work Sans" pitchFamily="2" charset="77"/>
              </a:rPr>
              <a:t>The University </a:t>
            </a:r>
            <a:r>
              <a:rPr lang="en-GB" sz="1600" u="none" baseline="0" dirty="0">
                <a:solidFill>
                  <a:schemeClr val="tx1">
                    <a:lumMod val="65000"/>
                    <a:lumOff val="35000"/>
                  </a:schemeClr>
                </a:solidFill>
                <a:latin typeface="Work Sans" pitchFamily="2" charset="77"/>
              </a:rPr>
              <a:t>proceeds from the insight </a:t>
            </a:r>
            <a:r>
              <a:rPr lang="en-gb" sz="1600" u="none" baseline="0" dirty="0">
                <a:solidFill>
                  <a:schemeClr val="tx1">
                    <a:lumMod val="65000"/>
                    <a:lumOff val="35000"/>
                  </a:schemeClr>
                </a:solidFill>
                <a:latin typeface="Work Sans" pitchFamily="2" charset="77"/>
              </a:rPr>
              <a:t>that investing in education and research leads to a better future. </a:t>
            </a:r>
          </a:p>
          <a:p>
            <a:pPr marL="285750" lvl="0" indent="-285750" algn="l" rtl="0">
              <a:lnSpc>
                <a:spcPts val="2120"/>
              </a:lnSpc>
              <a:spcBef>
                <a:spcPts val="6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The University will put all its breadth and strength into supporting sustainable development and promoting openness and respect.</a:t>
            </a:r>
          </a:p>
          <a:p>
            <a:endParaRPr lang="en-GB"/>
          </a:p>
        </p:txBody>
      </p:sp>
      <p:sp>
        <p:nvSpPr>
          <p:cNvPr id="4" name="Platshållare för innehåll 3">
            <a:extLst>
              <a:ext uri="{FF2B5EF4-FFF2-40B4-BE49-F238E27FC236}">
                <a16:creationId xmlns:a16="http://schemas.microsoft.com/office/drawing/2014/main" id="{F5AAD3DB-6E63-2115-B0FD-457CDD02C6F2}"/>
              </a:ext>
            </a:extLst>
          </p:cNvPr>
          <p:cNvSpPr>
            <a:spLocks noGrp="1"/>
          </p:cNvSpPr>
          <p:nvPr>
            <p:ph sz="quarter" idx="16"/>
          </p:nvPr>
        </p:nvSpPr>
        <p:spPr/>
        <p:txBody>
          <a:bodyPr/>
          <a:lstStyle/>
          <a:p>
            <a:pPr marL="285750" lvl="0" indent="-285750" algn="l" rtl="0">
              <a:lnSpc>
                <a:spcPts val="2120"/>
              </a:lnSpc>
              <a:buFont typeface="Arial" panose="020B0604020202020204" pitchFamily="34" charset="0"/>
              <a:buChar char="•"/>
            </a:pPr>
            <a:r>
              <a:rPr lang="en-gb" sz="1600" u="none" baseline="0" dirty="0">
                <a:solidFill>
                  <a:schemeClr val="tx1">
                    <a:lumMod val="65000"/>
                    <a:lumOff val="35000"/>
                  </a:schemeClr>
                </a:solidFill>
                <a:latin typeface="Work Sans" pitchFamily="2" charset="77"/>
              </a:rPr>
              <a:t>The University operates at the heart of the society to which it belongs. Collaboration and external engagement help us to make an impact and benefit society.</a:t>
            </a:r>
          </a:p>
          <a:p>
            <a:pPr marL="285750" lvl="0" indent="-285750" algn="l" rtl="0">
              <a:lnSpc>
                <a:spcPts val="2120"/>
              </a:lnSpc>
              <a:spcBef>
                <a:spcPts val="600"/>
              </a:spcBef>
              <a:buFont typeface="Arial" panose="020B0604020202020204" pitchFamily="34" charset="0"/>
              <a:buChar char="•"/>
            </a:pPr>
            <a:r>
              <a:rPr lang="en-gb" sz="1600" u="none" baseline="0" dirty="0">
                <a:solidFill>
                  <a:schemeClr val="tx1">
                    <a:lumMod val="65000"/>
                    <a:lumOff val="35000"/>
                  </a:schemeClr>
                </a:solidFill>
                <a:latin typeface="Work Sans" pitchFamily="2" charset="77"/>
              </a:rPr>
              <a:t>Uppsala University upholds the free pursuit of knowledge and stands up for academic integrity, diversity and quality. </a:t>
            </a:r>
          </a:p>
          <a:p>
            <a:pPr>
              <a:lnSpc>
                <a:spcPts val="2120"/>
              </a:lnSpc>
            </a:pPr>
            <a:endParaRPr lang="en-GB" sz="1600">
              <a:solidFill>
                <a:schemeClr val="tx1">
                  <a:lumMod val="65000"/>
                  <a:lumOff val="35000"/>
                </a:schemeClr>
              </a:solidFill>
            </a:endParaRPr>
          </a:p>
          <a:p>
            <a:endParaRPr lang="en-GB"/>
          </a:p>
        </p:txBody>
      </p:sp>
    </p:spTree>
    <p:extLst>
      <p:ext uri="{BB962C8B-B14F-4D97-AF65-F5344CB8AC3E}">
        <p14:creationId xmlns:p14="http://schemas.microsoft.com/office/powerpoint/2010/main" val="3641820417"/>
      </p:ext>
    </p:extLst>
  </p:cSld>
  <p:clrMapOvr>
    <a:masterClrMapping/>
  </p:clrMapOvr>
</p:sld>
</file>

<file path=ppt/theme/theme1.xml><?xml version="1.0" encoding="utf-8"?>
<a:theme xmlns:a="http://schemas.openxmlformats.org/drawingml/2006/main" name="UU theme WHITE">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5A0905CC-6E7E-6C44-B182-E24E839A57EE}" vid="{CE59B9A1-130F-7E45-B0CC-8DC9C1FCD79A}"/>
    </a:ext>
  </a:extLst>
</a:theme>
</file>

<file path=ppt/theme/theme2.xml><?xml version="1.0" encoding="utf-8"?>
<a:theme xmlns:a="http://schemas.openxmlformats.org/drawingml/2006/main" name="UU theme LIGHT GREY">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template_2024-05-02" id="{A66E55E3-51AE-4340-94A8-50614D6DB493}" vid="{06400D09-BFF6-9D49-A0E5-E1E12BD6C29E}"/>
    </a:ext>
  </a:extLst>
</a:theme>
</file>

<file path=ppt/theme/theme3.xml><?xml version="1.0" encoding="utf-8"?>
<a:theme xmlns:a="http://schemas.openxmlformats.org/drawingml/2006/main" name="UU theme DARK GREY (NB: for the Humanities Theatre)">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template_2024-05-02" id="{A66E55E3-51AE-4340-94A8-50614D6DB493}" vid="{B4C2C5B9-C070-F341-A63E-5A627FE14C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1061</TotalTime>
  <Words>883</Words>
  <Application>Microsoft Macintosh PowerPoint</Application>
  <PresentationFormat>Bredbild</PresentationFormat>
  <Paragraphs>214</Paragraphs>
  <Slides>38</Slides>
  <Notes>7</Notes>
  <HiddenSlides>4</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38</vt:i4>
      </vt:variant>
    </vt:vector>
  </HeadingPairs>
  <TitlesOfParts>
    <vt:vector size="46" baseType="lpstr">
      <vt:lpstr>Calibri</vt:lpstr>
      <vt:lpstr>Work Sans Medium</vt:lpstr>
      <vt:lpstr>Work Sans SemiBold</vt:lpstr>
      <vt:lpstr>Work Sans</vt:lpstr>
      <vt:lpstr>Arial</vt:lpstr>
      <vt:lpstr>UU theme WHITE</vt:lpstr>
      <vt:lpstr>UU theme LIGHT GREY</vt:lpstr>
      <vt:lpstr>UU theme DARK GREY (NB: for the Humanities Theatre)</vt:lpstr>
      <vt:lpstr>PowerPoint-presentation</vt:lpstr>
      <vt:lpstr>PowerPoint-presentation</vt:lpstr>
      <vt:lpstr>PowerPoint-presentation</vt:lpstr>
      <vt:lpstr>PowerPoint-presentation</vt:lpstr>
      <vt:lpstr>PowerPoint-presentation</vt:lpstr>
      <vt:lpstr>PowerPoint-presentation</vt:lpstr>
      <vt:lpstr>Welcome to Uppsala university</vt:lpstr>
      <vt:lpstr>Our mission</vt:lpstr>
      <vt:lpstr>Our Goal: Research and Education of the Highest Quality and Relevance </vt:lpstr>
      <vt:lpstr>Development Goals to Constantly Renew Education and Research </vt:lpstr>
      <vt:lpstr>Strategic Priorities to Enhance Quality and Relevance </vt:lpstr>
      <vt:lpstr>In Brief</vt:lpstr>
      <vt:lpstr>Ranking</vt:lpstr>
      <vt:lpstr>Education and Research in Three Disciplinary Domains </vt:lpstr>
      <vt:lpstr>The Uppsala University Area </vt:lpstr>
      <vt:lpstr>The Visby University Area </vt:lpstr>
      <vt:lpstr>Uppsala </vt:lpstr>
      <vt:lpstr>Campus Gotland </vt:lpstr>
      <vt:lpstr>PowerPoint-presentation</vt:lpstr>
      <vt:lpstr>PowerPoint-presentation</vt:lpstr>
      <vt:lpstr>Education </vt:lpstr>
      <vt:lpstr>Education in Numbers </vt:lpstr>
      <vt:lpstr>Student Life </vt:lpstr>
      <vt:lpstr>Research </vt:lpstr>
      <vt:lpstr>We are Taking on the Research Challenges of the Future </vt:lpstr>
      <vt:lpstr>Research and Doctoral Programmes in Numbers </vt:lpstr>
      <vt:lpstr>International Networks and Cooperation </vt:lpstr>
      <vt:lpstr>Living Cultural Heritage</vt:lpstr>
      <vt:lpstr>PowerPoint-presentation</vt:lpstr>
      <vt:lpstr>PowerPoint-presentation</vt:lpstr>
      <vt:lpstr>PowerPoint-presentation</vt:lpstr>
      <vt:lpstr>PowerPoint-presentation</vt:lpstr>
      <vt:lpstr>PowerPoint-presentation</vt:lpstr>
      <vt:lpstr>PowerPoint-presentation</vt:lpstr>
      <vt:lpstr>Living Traditions </vt:lpstr>
      <vt:lpstr>Nobel Laureates </vt:lpstr>
      <vt:lpstr>Some Famous Figures in Uppsala’s History </vt:lpstr>
      <vt:lpstr>Organisation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 User</dc:creator>
  <cp:lastModifiedBy>Microsoft Office User</cp:lastModifiedBy>
  <cp:revision>14</cp:revision>
  <dcterms:created xsi:type="dcterms:W3CDTF">2024-03-07T15:00:47Z</dcterms:created>
  <dcterms:modified xsi:type="dcterms:W3CDTF">2024-05-03T09:25:47Z</dcterms:modified>
</cp:coreProperties>
</file>