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4500" cy="99314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175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652DE5-CB74-4175-8963-8F9C3869EF75}" type="doc">
      <dgm:prSet loTypeId="urn:microsoft.com/office/officeart/2005/8/layout/chevron1" loCatId="process" qsTypeId="urn:microsoft.com/office/officeart/2005/8/quickstyle/simple1#5" qsCatId="simple" csTypeId="urn:microsoft.com/office/officeart/2005/8/colors/accent1_2#5" csCatId="accent1" phldr="1"/>
      <dgm:spPr/>
    </dgm:pt>
    <dgm:pt modelId="{DD553495-8E7F-43D2-83B5-0A45ADB3470B}">
      <dgm:prSet phldrT="[Text]" custT="1"/>
      <dgm:spPr>
        <a:solidFill>
          <a:srgbClr val="CCCCFF"/>
        </a:solidFill>
      </dgm:spPr>
      <dgm:t>
        <a:bodyPr/>
        <a:lstStyle/>
        <a:p>
          <a:r>
            <a:rPr lang="sv-SE" sz="1600" b="1" dirty="0" smtClean="0">
              <a:solidFill>
                <a:schemeClr val="tx1"/>
              </a:solidFill>
            </a:rPr>
            <a:t>1.  Marknadsundersökning</a:t>
          </a:r>
          <a:endParaRPr lang="sv-SE" sz="1600" b="1" dirty="0">
            <a:solidFill>
              <a:schemeClr val="tx1"/>
            </a:solidFill>
          </a:endParaRPr>
        </a:p>
      </dgm:t>
    </dgm:pt>
    <dgm:pt modelId="{B891FF29-96AB-4547-83C3-F45CE404000D}" type="parTrans" cxnId="{C4C4DBC1-67C2-4924-A793-3986CC589208}">
      <dgm:prSet/>
      <dgm:spPr/>
      <dgm:t>
        <a:bodyPr/>
        <a:lstStyle/>
        <a:p>
          <a:endParaRPr lang="sv-SE"/>
        </a:p>
      </dgm:t>
    </dgm:pt>
    <dgm:pt modelId="{BFA6C7CF-9FA3-4646-A6EA-CC88CB76A181}" type="sibTrans" cxnId="{C4C4DBC1-67C2-4924-A793-3986CC589208}">
      <dgm:prSet/>
      <dgm:spPr/>
      <dgm:t>
        <a:bodyPr/>
        <a:lstStyle/>
        <a:p>
          <a:endParaRPr lang="sv-SE"/>
        </a:p>
      </dgm:t>
    </dgm:pt>
    <dgm:pt modelId="{D0F53220-0CEA-46C8-A661-83435785033A}">
      <dgm:prSet phldrT="[Text]" custT="1"/>
      <dgm:spPr>
        <a:solidFill>
          <a:srgbClr val="CCCCFF"/>
        </a:solidFill>
      </dgm:spPr>
      <dgm:t>
        <a:bodyPr/>
        <a:lstStyle/>
        <a:p>
          <a:r>
            <a:rPr lang="sv-SE" sz="1600" b="1" dirty="0" smtClean="0">
              <a:solidFill>
                <a:schemeClr val="tx1"/>
              </a:solidFill>
            </a:rPr>
            <a:t>2. Kravspecifikation &amp; avtal</a:t>
          </a:r>
          <a:endParaRPr lang="sv-SE" sz="1600" b="1" dirty="0">
            <a:solidFill>
              <a:schemeClr val="tx1"/>
            </a:solidFill>
          </a:endParaRPr>
        </a:p>
      </dgm:t>
    </dgm:pt>
    <dgm:pt modelId="{B9927DE4-1EF9-4503-974C-E6723D0285A3}" type="parTrans" cxnId="{FC15F855-A59F-4D07-8905-D64B3C225AB8}">
      <dgm:prSet/>
      <dgm:spPr/>
      <dgm:t>
        <a:bodyPr/>
        <a:lstStyle/>
        <a:p>
          <a:endParaRPr lang="sv-SE"/>
        </a:p>
      </dgm:t>
    </dgm:pt>
    <dgm:pt modelId="{CCBA3C04-CE21-494E-BCF0-C941D226DCCD}" type="sibTrans" cxnId="{FC15F855-A59F-4D07-8905-D64B3C225AB8}">
      <dgm:prSet/>
      <dgm:spPr/>
      <dgm:t>
        <a:bodyPr/>
        <a:lstStyle/>
        <a:p>
          <a:endParaRPr lang="sv-SE"/>
        </a:p>
      </dgm:t>
    </dgm:pt>
    <dgm:pt modelId="{05E88254-E535-4A6A-B351-D239BB6ECC7A}">
      <dgm:prSet phldrT="[Text]" custT="1"/>
      <dgm:spPr>
        <a:solidFill>
          <a:srgbClr val="CCCCFF"/>
        </a:solidFill>
      </dgm:spPr>
      <dgm:t>
        <a:bodyPr/>
        <a:lstStyle/>
        <a:p>
          <a:r>
            <a:rPr lang="sv-SE" sz="1600" b="1" dirty="0" smtClean="0">
              <a:solidFill>
                <a:schemeClr val="tx1"/>
              </a:solidFill>
            </a:rPr>
            <a:t>3. Utvärdera anbud</a:t>
          </a:r>
          <a:endParaRPr lang="sv-SE" sz="1600" b="1" dirty="0">
            <a:solidFill>
              <a:schemeClr val="tx1"/>
            </a:solidFill>
          </a:endParaRPr>
        </a:p>
      </dgm:t>
    </dgm:pt>
    <dgm:pt modelId="{34C693E9-6D36-47F1-A550-630899C62353}" type="parTrans" cxnId="{26EE5FEE-1E80-452D-9DA0-F15ECBDAEF6B}">
      <dgm:prSet/>
      <dgm:spPr/>
      <dgm:t>
        <a:bodyPr/>
        <a:lstStyle/>
        <a:p>
          <a:endParaRPr lang="sv-SE"/>
        </a:p>
      </dgm:t>
    </dgm:pt>
    <dgm:pt modelId="{7A49A1EE-8735-4974-A6A3-444E33CC7148}" type="sibTrans" cxnId="{26EE5FEE-1E80-452D-9DA0-F15ECBDAEF6B}">
      <dgm:prSet/>
      <dgm:spPr/>
      <dgm:t>
        <a:bodyPr/>
        <a:lstStyle/>
        <a:p>
          <a:endParaRPr lang="sv-SE"/>
        </a:p>
      </dgm:t>
    </dgm:pt>
    <dgm:pt modelId="{F44DF45A-CBC5-4560-AC8D-F404A3E9CB26}" type="pres">
      <dgm:prSet presAssocID="{8E652DE5-CB74-4175-8963-8F9C3869EF75}" presName="Name0" presStyleCnt="0">
        <dgm:presLayoutVars>
          <dgm:dir/>
          <dgm:animLvl val="lvl"/>
          <dgm:resizeHandles val="exact"/>
        </dgm:presLayoutVars>
      </dgm:prSet>
      <dgm:spPr/>
    </dgm:pt>
    <dgm:pt modelId="{811D2810-C931-4A07-A670-02A2ECAE7D8A}" type="pres">
      <dgm:prSet presAssocID="{DD553495-8E7F-43D2-83B5-0A45ADB3470B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AF5457E-7F88-4FFC-839E-04FC6A8D3667}" type="pres">
      <dgm:prSet presAssocID="{BFA6C7CF-9FA3-4646-A6EA-CC88CB76A181}" presName="parTxOnlySpace" presStyleCnt="0"/>
      <dgm:spPr/>
    </dgm:pt>
    <dgm:pt modelId="{94BB0044-37E6-486B-87B8-01D647FE6A09}" type="pres">
      <dgm:prSet presAssocID="{D0F53220-0CEA-46C8-A661-83435785033A}" presName="parTxOnly" presStyleLbl="node1" presStyleIdx="1" presStyleCnt="3" custLinFactNeighborX="-13203" custLinFactNeighborY="-28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70C0093-36BE-4DAC-BE2E-0D869FE02D9C}" type="pres">
      <dgm:prSet presAssocID="{CCBA3C04-CE21-494E-BCF0-C941D226DCCD}" presName="parTxOnlySpace" presStyleCnt="0"/>
      <dgm:spPr/>
    </dgm:pt>
    <dgm:pt modelId="{07E06354-9118-4F93-8445-5FA5B1A3F9F1}" type="pres">
      <dgm:prSet presAssocID="{05E88254-E535-4A6A-B351-D239BB6ECC7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C4C4DBC1-67C2-4924-A793-3986CC589208}" srcId="{8E652DE5-CB74-4175-8963-8F9C3869EF75}" destId="{DD553495-8E7F-43D2-83B5-0A45ADB3470B}" srcOrd="0" destOrd="0" parTransId="{B891FF29-96AB-4547-83C3-F45CE404000D}" sibTransId="{BFA6C7CF-9FA3-4646-A6EA-CC88CB76A181}"/>
    <dgm:cxn modelId="{02E6C9EA-37DF-4C5B-B494-9DC33F54E265}" type="presOf" srcId="{D0F53220-0CEA-46C8-A661-83435785033A}" destId="{94BB0044-37E6-486B-87B8-01D647FE6A09}" srcOrd="0" destOrd="0" presId="urn:microsoft.com/office/officeart/2005/8/layout/chevron1"/>
    <dgm:cxn modelId="{FC15F855-A59F-4D07-8905-D64B3C225AB8}" srcId="{8E652DE5-CB74-4175-8963-8F9C3869EF75}" destId="{D0F53220-0CEA-46C8-A661-83435785033A}" srcOrd="1" destOrd="0" parTransId="{B9927DE4-1EF9-4503-974C-E6723D0285A3}" sibTransId="{CCBA3C04-CE21-494E-BCF0-C941D226DCCD}"/>
    <dgm:cxn modelId="{26EE5FEE-1E80-452D-9DA0-F15ECBDAEF6B}" srcId="{8E652DE5-CB74-4175-8963-8F9C3869EF75}" destId="{05E88254-E535-4A6A-B351-D239BB6ECC7A}" srcOrd="2" destOrd="0" parTransId="{34C693E9-6D36-47F1-A550-630899C62353}" sibTransId="{7A49A1EE-8735-4974-A6A3-444E33CC7148}"/>
    <dgm:cxn modelId="{CD640689-68C5-4E08-8323-9CB089814925}" type="presOf" srcId="{05E88254-E535-4A6A-B351-D239BB6ECC7A}" destId="{07E06354-9118-4F93-8445-5FA5B1A3F9F1}" srcOrd="0" destOrd="0" presId="urn:microsoft.com/office/officeart/2005/8/layout/chevron1"/>
    <dgm:cxn modelId="{5007C5B9-DAB0-4055-968E-14D6C4CBF84B}" type="presOf" srcId="{8E652DE5-CB74-4175-8963-8F9C3869EF75}" destId="{F44DF45A-CBC5-4560-AC8D-F404A3E9CB26}" srcOrd="0" destOrd="0" presId="urn:microsoft.com/office/officeart/2005/8/layout/chevron1"/>
    <dgm:cxn modelId="{C7531801-96FF-47BD-B9BE-124156BB6C7E}" type="presOf" srcId="{DD553495-8E7F-43D2-83B5-0A45ADB3470B}" destId="{811D2810-C931-4A07-A670-02A2ECAE7D8A}" srcOrd="0" destOrd="0" presId="urn:microsoft.com/office/officeart/2005/8/layout/chevron1"/>
    <dgm:cxn modelId="{E331E3C1-4BFE-451F-ACA2-794D943B443C}" type="presParOf" srcId="{F44DF45A-CBC5-4560-AC8D-F404A3E9CB26}" destId="{811D2810-C931-4A07-A670-02A2ECAE7D8A}" srcOrd="0" destOrd="0" presId="urn:microsoft.com/office/officeart/2005/8/layout/chevron1"/>
    <dgm:cxn modelId="{2F928459-D5E3-45A2-8F33-C2346CC27637}" type="presParOf" srcId="{F44DF45A-CBC5-4560-AC8D-F404A3E9CB26}" destId="{CAF5457E-7F88-4FFC-839E-04FC6A8D3667}" srcOrd="1" destOrd="0" presId="urn:microsoft.com/office/officeart/2005/8/layout/chevron1"/>
    <dgm:cxn modelId="{71F70EA5-2027-4D3C-912A-566835E59F75}" type="presParOf" srcId="{F44DF45A-CBC5-4560-AC8D-F404A3E9CB26}" destId="{94BB0044-37E6-486B-87B8-01D647FE6A09}" srcOrd="2" destOrd="0" presId="urn:microsoft.com/office/officeart/2005/8/layout/chevron1"/>
    <dgm:cxn modelId="{21EADA45-EDEB-4C2F-AC5F-E28899A64786}" type="presParOf" srcId="{F44DF45A-CBC5-4560-AC8D-F404A3E9CB26}" destId="{570C0093-36BE-4DAC-BE2E-0D869FE02D9C}" srcOrd="3" destOrd="0" presId="urn:microsoft.com/office/officeart/2005/8/layout/chevron1"/>
    <dgm:cxn modelId="{C1C2A69D-F934-47F6-A96D-AB96E7EEE928}" type="presParOf" srcId="{F44DF45A-CBC5-4560-AC8D-F404A3E9CB26}" destId="{07E06354-9118-4F93-8445-5FA5B1A3F9F1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652DE5-CB74-4175-8963-8F9C3869EF75}" type="doc">
      <dgm:prSet loTypeId="urn:microsoft.com/office/officeart/2005/8/layout/chevron1" loCatId="process" qsTypeId="urn:microsoft.com/office/officeart/2005/8/quickstyle/simple1#6" qsCatId="simple" csTypeId="urn:microsoft.com/office/officeart/2005/8/colors/accent1_2#6" csCatId="accent1" phldr="1"/>
      <dgm:spPr/>
    </dgm:pt>
    <dgm:pt modelId="{DD553495-8E7F-43D2-83B5-0A45ADB3470B}">
      <dgm:prSet phldrT="[Text]" custT="1"/>
      <dgm:spPr>
        <a:solidFill>
          <a:srgbClr val="CCCCFF"/>
        </a:solidFill>
      </dgm:spPr>
      <dgm:t>
        <a:bodyPr/>
        <a:lstStyle/>
        <a:p>
          <a:r>
            <a:rPr lang="sv-SE" sz="1600" b="1" dirty="0" smtClean="0">
              <a:solidFill>
                <a:schemeClr val="tx1"/>
              </a:solidFill>
            </a:rPr>
            <a:t>4. Skriva avtal</a:t>
          </a:r>
          <a:endParaRPr lang="sv-SE" sz="1600" b="1" dirty="0">
            <a:solidFill>
              <a:schemeClr val="tx1"/>
            </a:solidFill>
          </a:endParaRPr>
        </a:p>
      </dgm:t>
    </dgm:pt>
    <dgm:pt modelId="{B891FF29-96AB-4547-83C3-F45CE404000D}" type="parTrans" cxnId="{C4C4DBC1-67C2-4924-A793-3986CC589208}">
      <dgm:prSet/>
      <dgm:spPr/>
      <dgm:t>
        <a:bodyPr/>
        <a:lstStyle/>
        <a:p>
          <a:endParaRPr lang="sv-SE"/>
        </a:p>
      </dgm:t>
    </dgm:pt>
    <dgm:pt modelId="{BFA6C7CF-9FA3-4646-A6EA-CC88CB76A181}" type="sibTrans" cxnId="{C4C4DBC1-67C2-4924-A793-3986CC589208}">
      <dgm:prSet/>
      <dgm:spPr/>
      <dgm:t>
        <a:bodyPr/>
        <a:lstStyle/>
        <a:p>
          <a:endParaRPr lang="sv-SE"/>
        </a:p>
      </dgm:t>
    </dgm:pt>
    <dgm:pt modelId="{D0F53220-0CEA-46C8-A661-83435785033A}">
      <dgm:prSet phldrT="[Text]" custT="1"/>
      <dgm:spPr>
        <a:solidFill>
          <a:srgbClr val="CCCCFF"/>
        </a:solidFill>
      </dgm:spPr>
      <dgm:t>
        <a:bodyPr/>
        <a:lstStyle/>
        <a:p>
          <a:r>
            <a:rPr lang="sv-SE" sz="1600" b="1" dirty="0" smtClean="0">
              <a:solidFill>
                <a:schemeClr val="tx1"/>
              </a:solidFill>
            </a:rPr>
            <a:t>5. Leverans &amp; betalning</a:t>
          </a:r>
          <a:endParaRPr lang="sv-SE" sz="1600" b="1" dirty="0">
            <a:solidFill>
              <a:schemeClr val="tx1"/>
            </a:solidFill>
          </a:endParaRPr>
        </a:p>
      </dgm:t>
    </dgm:pt>
    <dgm:pt modelId="{B9927DE4-1EF9-4503-974C-E6723D0285A3}" type="parTrans" cxnId="{FC15F855-A59F-4D07-8905-D64B3C225AB8}">
      <dgm:prSet/>
      <dgm:spPr/>
      <dgm:t>
        <a:bodyPr/>
        <a:lstStyle/>
        <a:p>
          <a:endParaRPr lang="sv-SE"/>
        </a:p>
      </dgm:t>
    </dgm:pt>
    <dgm:pt modelId="{CCBA3C04-CE21-494E-BCF0-C941D226DCCD}" type="sibTrans" cxnId="{FC15F855-A59F-4D07-8905-D64B3C225AB8}">
      <dgm:prSet/>
      <dgm:spPr/>
      <dgm:t>
        <a:bodyPr/>
        <a:lstStyle/>
        <a:p>
          <a:endParaRPr lang="sv-SE"/>
        </a:p>
      </dgm:t>
    </dgm:pt>
    <dgm:pt modelId="{05E88254-E535-4A6A-B351-D239BB6ECC7A}">
      <dgm:prSet phldrT="[Text]" custT="1"/>
      <dgm:spPr>
        <a:solidFill>
          <a:srgbClr val="CCCCFF"/>
        </a:solidFill>
      </dgm:spPr>
      <dgm:t>
        <a:bodyPr/>
        <a:lstStyle/>
        <a:p>
          <a:r>
            <a:rPr lang="sv-SE" sz="1600" b="1" dirty="0" smtClean="0">
              <a:solidFill>
                <a:schemeClr val="tx1"/>
              </a:solidFill>
            </a:rPr>
            <a:t>6. Diarieföring &amp; arkivering</a:t>
          </a:r>
          <a:endParaRPr lang="sv-SE" sz="1600" b="1" dirty="0">
            <a:solidFill>
              <a:schemeClr val="tx1"/>
            </a:solidFill>
          </a:endParaRPr>
        </a:p>
      </dgm:t>
    </dgm:pt>
    <dgm:pt modelId="{34C693E9-6D36-47F1-A550-630899C62353}" type="parTrans" cxnId="{26EE5FEE-1E80-452D-9DA0-F15ECBDAEF6B}">
      <dgm:prSet/>
      <dgm:spPr/>
      <dgm:t>
        <a:bodyPr/>
        <a:lstStyle/>
        <a:p>
          <a:endParaRPr lang="sv-SE"/>
        </a:p>
      </dgm:t>
    </dgm:pt>
    <dgm:pt modelId="{7A49A1EE-8735-4974-A6A3-444E33CC7148}" type="sibTrans" cxnId="{26EE5FEE-1E80-452D-9DA0-F15ECBDAEF6B}">
      <dgm:prSet/>
      <dgm:spPr/>
      <dgm:t>
        <a:bodyPr/>
        <a:lstStyle/>
        <a:p>
          <a:endParaRPr lang="sv-SE"/>
        </a:p>
      </dgm:t>
    </dgm:pt>
    <dgm:pt modelId="{F44DF45A-CBC5-4560-AC8D-F404A3E9CB26}" type="pres">
      <dgm:prSet presAssocID="{8E652DE5-CB74-4175-8963-8F9C3869EF75}" presName="Name0" presStyleCnt="0">
        <dgm:presLayoutVars>
          <dgm:dir/>
          <dgm:animLvl val="lvl"/>
          <dgm:resizeHandles val="exact"/>
        </dgm:presLayoutVars>
      </dgm:prSet>
      <dgm:spPr/>
    </dgm:pt>
    <dgm:pt modelId="{811D2810-C931-4A07-A670-02A2ECAE7D8A}" type="pres">
      <dgm:prSet presAssocID="{DD553495-8E7F-43D2-83B5-0A45ADB3470B}" presName="parTxOnly" presStyleLbl="node1" presStyleIdx="0" presStyleCnt="3" custLinFactNeighborX="3907" custLinFactNeighborY="-7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AF5457E-7F88-4FFC-839E-04FC6A8D3667}" type="pres">
      <dgm:prSet presAssocID="{BFA6C7CF-9FA3-4646-A6EA-CC88CB76A181}" presName="parTxOnlySpace" presStyleCnt="0"/>
      <dgm:spPr/>
    </dgm:pt>
    <dgm:pt modelId="{94BB0044-37E6-486B-87B8-01D647FE6A09}" type="pres">
      <dgm:prSet presAssocID="{D0F53220-0CEA-46C8-A661-83435785033A}" presName="parTxOnly" presStyleLbl="node1" presStyleIdx="1" presStyleCnt="3" custLinFactNeighborX="-13203" custLinFactNeighborY="-28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70C0093-36BE-4DAC-BE2E-0D869FE02D9C}" type="pres">
      <dgm:prSet presAssocID="{CCBA3C04-CE21-494E-BCF0-C941D226DCCD}" presName="parTxOnlySpace" presStyleCnt="0"/>
      <dgm:spPr/>
    </dgm:pt>
    <dgm:pt modelId="{07E06354-9118-4F93-8445-5FA5B1A3F9F1}" type="pres">
      <dgm:prSet presAssocID="{05E88254-E535-4A6A-B351-D239BB6ECC7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C4C4DBC1-67C2-4924-A793-3986CC589208}" srcId="{8E652DE5-CB74-4175-8963-8F9C3869EF75}" destId="{DD553495-8E7F-43D2-83B5-0A45ADB3470B}" srcOrd="0" destOrd="0" parTransId="{B891FF29-96AB-4547-83C3-F45CE404000D}" sibTransId="{BFA6C7CF-9FA3-4646-A6EA-CC88CB76A181}"/>
    <dgm:cxn modelId="{3CEF3703-CF89-498A-9B77-285177BB69F1}" type="presOf" srcId="{DD553495-8E7F-43D2-83B5-0A45ADB3470B}" destId="{811D2810-C931-4A07-A670-02A2ECAE7D8A}" srcOrd="0" destOrd="0" presId="urn:microsoft.com/office/officeart/2005/8/layout/chevron1"/>
    <dgm:cxn modelId="{FC15F855-A59F-4D07-8905-D64B3C225AB8}" srcId="{8E652DE5-CB74-4175-8963-8F9C3869EF75}" destId="{D0F53220-0CEA-46C8-A661-83435785033A}" srcOrd="1" destOrd="0" parTransId="{B9927DE4-1EF9-4503-974C-E6723D0285A3}" sibTransId="{CCBA3C04-CE21-494E-BCF0-C941D226DCCD}"/>
    <dgm:cxn modelId="{A303C17F-45CE-4220-A699-A859ECBA1519}" type="presOf" srcId="{8E652DE5-CB74-4175-8963-8F9C3869EF75}" destId="{F44DF45A-CBC5-4560-AC8D-F404A3E9CB26}" srcOrd="0" destOrd="0" presId="urn:microsoft.com/office/officeart/2005/8/layout/chevron1"/>
    <dgm:cxn modelId="{5E620D21-C2B5-4579-BE64-8AF3130D6DBE}" type="presOf" srcId="{D0F53220-0CEA-46C8-A661-83435785033A}" destId="{94BB0044-37E6-486B-87B8-01D647FE6A09}" srcOrd="0" destOrd="0" presId="urn:microsoft.com/office/officeart/2005/8/layout/chevron1"/>
    <dgm:cxn modelId="{26EE5FEE-1E80-452D-9DA0-F15ECBDAEF6B}" srcId="{8E652DE5-CB74-4175-8963-8F9C3869EF75}" destId="{05E88254-E535-4A6A-B351-D239BB6ECC7A}" srcOrd="2" destOrd="0" parTransId="{34C693E9-6D36-47F1-A550-630899C62353}" sibTransId="{7A49A1EE-8735-4974-A6A3-444E33CC7148}"/>
    <dgm:cxn modelId="{BE296123-EFD4-4B72-A0D5-2B91394E84D5}" type="presOf" srcId="{05E88254-E535-4A6A-B351-D239BB6ECC7A}" destId="{07E06354-9118-4F93-8445-5FA5B1A3F9F1}" srcOrd="0" destOrd="0" presId="urn:microsoft.com/office/officeart/2005/8/layout/chevron1"/>
    <dgm:cxn modelId="{6C880AD8-7B4F-4979-A5CD-49389E3B9EC9}" type="presParOf" srcId="{F44DF45A-CBC5-4560-AC8D-F404A3E9CB26}" destId="{811D2810-C931-4A07-A670-02A2ECAE7D8A}" srcOrd="0" destOrd="0" presId="urn:microsoft.com/office/officeart/2005/8/layout/chevron1"/>
    <dgm:cxn modelId="{C46FB70E-E611-4DB8-BF58-EA0AFF2D69C2}" type="presParOf" srcId="{F44DF45A-CBC5-4560-AC8D-F404A3E9CB26}" destId="{CAF5457E-7F88-4FFC-839E-04FC6A8D3667}" srcOrd="1" destOrd="0" presId="urn:microsoft.com/office/officeart/2005/8/layout/chevron1"/>
    <dgm:cxn modelId="{71DA4A3A-3423-44E7-BCAF-D3908C7FEC4C}" type="presParOf" srcId="{F44DF45A-CBC5-4560-AC8D-F404A3E9CB26}" destId="{94BB0044-37E6-486B-87B8-01D647FE6A09}" srcOrd="2" destOrd="0" presId="urn:microsoft.com/office/officeart/2005/8/layout/chevron1"/>
    <dgm:cxn modelId="{04CAB941-5994-4A11-B133-87E79ED4DD38}" type="presParOf" srcId="{F44DF45A-CBC5-4560-AC8D-F404A3E9CB26}" destId="{570C0093-36BE-4DAC-BE2E-0D869FE02D9C}" srcOrd="3" destOrd="0" presId="urn:microsoft.com/office/officeart/2005/8/layout/chevron1"/>
    <dgm:cxn modelId="{AC109E5E-A46E-463E-95F9-494B6812569F}" type="presParOf" srcId="{F44DF45A-CBC5-4560-AC8D-F404A3E9CB26}" destId="{07E06354-9118-4F93-8445-5FA5B1A3F9F1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1D2810-C931-4A07-A670-02A2ECAE7D8A}">
      <dsp:nvSpPr>
        <dsp:cNvPr id="0" name=""/>
        <dsp:cNvSpPr/>
      </dsp:nvSpPr>
      <dsp:spPr>
        <a:xfrm>
          <a:off x="2573" y="0"/>
          <a:ext cx="3135653" cy="504056"/>
        </a:xfrm>
        <a:prstGeom prst="chevron">
          <a:avLst/>
        </a:prstGeom>
        <a:solidFill>
          <a:srgbClr val="CC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b="1" kern="1200" dirty="0" smtClean="0">
              <a:solidFill>
                <a:schemeClr val="tx1"/>
              </a:solidFill>
            </a:rPr>
            <a:t>1.  Marknadsundersökning</a:t>
          </a:r>
          <a:endParaRPr lang="sv-SE" sz="1600" b="1" kern="1200" dirty="0">
            <a:solidFill>
              <a:schemeClr val="tx1"/>
            </a:solidFill>
          </a:endParaRPr>
        </a:p>
      </dsp:txBody>
      <dsp:txXfrm>
        <a:off x="254601" y="0"/>
        <a:ext cx="2631597" cy="504056"/>
      </dsp:txXfrm>
    </dsp:sp>
    <dsp:sp modelId="{94BB0044-37E6-486B-87B8-01D647FE6A09}">
      <dsp:nvSpPr>
        <dsp:cNvPr id="0" name=""/>
        <dsp:cNvSpPr/>
      </dsp:nvSpPr>
      <dsp:spPr>
        <a:xfrm>
          <a:off x="2783261" y="0"/>
          <a:ext cx="3135653" cy="504056"/>
        </a:xfrm>
        <a:prstGeom prst="chevron">
          <a:avLst/>
        </a:prstGeom>
        <a:solidFill>
          <a:srgbClr val="CC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b="1" kern="1200" dirty="0" smtClean="0">
              <a:solidFill>
                <a:schemeClr val="tx1"/>
              </a:solidFill>
            </a:rPr>
            <a:t>2. Kravspecifikation &amp; avtal</a:t>
          </a:r>
          <a:endParaRPr lang="sv-SE" sz="1600" b="1" kern="1200" dirty="0">
            <a:solidFill>
              <a:schemeClr val="tx1"/>
            </a:solidFill>
          </a:endParaRPr>
        </a:p>
      </dsp:txBody>
      <dsp:txXfrm>
        <a:off x="3035289" y="0"/>
        <a:ext cx="2631597" cy="504056"/>
      </dsp:txXfrm>
    </dsp:sp>
    <dsp:sp modelId="{07E06354-9118-4F93-8445-5FA5B1A3F9F1}">
      <dsp:nvSpPr>
        <dsp:cNvPr id="0" name=""/>
        <dsp:cNvSpPr/>
      </dsp:nvSpPr>
      <dsp:spPr>
        <a:xfrm>
          <a:off x="5646749" y="0"/>
          <a:ext cx="3135653" cy="504056"/>
        </a:xfrm>
        <a:prstGeom prst="chevron">
          <a:avLst/>
        </a:prstGeom>
        <a:solidFill>
          <a:srgbClr val="CC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b="1" kern="1200" dirty="0" smtClean="0">
              <a:solidFill>
                <a:schemeClr val="tx1"/>
              </a:solidFill>
            </a:rPr>
            <a:t>3. Utvärdera anbud</a:t>
          </a:r>
          <a:endParaRPr lang="sv-SE" sz="1600" b="1" kern="1200" dirty="0">
            <a:solidFill>
              <a:schemeClr val="tx1"/>
            </a:solidFill>
          </a:endParaRPr>
        </a:p>
      </dsp:txBody>
      <dsp:txXfrm>
        <a:off x="5898777" y="0"/>
        <a:ext cx="2631597" cy="504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1D2810-C931-4A07-A670-02A2ECAE7D8A}">
      <dsp:nvSpPr>
        <dsp:cNvPr id="0" name=""/>
        <dsp:cNvSpPr/>
      </dsp:nvSpPr>
      <dsp:spPr>
        <a:xfrm>
          <a:off x="14824" y="0"/>
          <a:ext cx="3135653" cy="504056"/>
        </a:xfrm>
        <a:prstGeom prst="chevron">
          <a:avLst/>
        </a:prstGeom>
        <a:solidFill>
          <a:srgbClr val="CC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b="1" kern="1200" dirty="0" smtClean="0">
              <a:solidFill>
                <a:schemeClr val="tx1"/>
              </a:solidFill>
            </a:rPr>
            <a:t>4. Skriva avtal</a:t>
          </a:r>
          <a:endParaRPr lang="sv-SE" sz="1600" b="1" kern="1200" dirty="0">
            <a:solidFill>
              <a:schemeClr val="tx1"/>
            </a:solidFill>
          </a:endParaRPr>
        </a:p>
      </dsp:txBody>
      <dsp:txXfrm>
        <a:off x="266852" y="0"/>
        <a:ext cx="2631597" cy="504056"/>
      </dsp:txXfrm>
    </dsp:sp>
    <dsp:sp modelId="{94BB0044-37E6-486B-87B8-01D647FE6A09}">
      <dsp:nvSpPr>
        <dsp:cNvPr id="0" name=""/>
        <dsp:cNvSpPr/>
      </dsp:nvSpPr>
      <dsp:spPr>
        <a:xfrm>
          <a:off x="2783261" y="0"/>
          <a:ext cx="3135653" cy="504056"/>
        </a:xfrm>
        <a:prstGeom prst="chevron">
          <a:avLst/>
        </a:prstGeom>
        <a:solidFill>
          <a:srgbClr val="CC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b="1" kern="1200" dirty="0" smtClean="0">
              <a:solidFill>
                <a:schemeClr val="tx1"/>
              </a:solidFill>
            </a:rPr>
            <a:t>5. Leverans &amp; betalning</a:t>
          </a:r>
          <a:endParaRPr lang="sv-SE" sz="1600" b="1" kern="1200" dirty="0">
            <a:solidFill>
              <a:schemeClr val="tx1"/>
            </a:solidFill>
          </a:endParaRPr>
        </a:p>
      </dsp:txBody>
      <dsp:txXfrm>
        <a:off x="3035289" y="0"/>
        <a:ext cx="2631597" cy="504056"/>
      </dsp:txXfrm>
    </dsp:sp>
    <dsp:sp modelId="{07E06354-9118-4F93-8445-5FA5B1A3F9F1}">
      <dsp:nvSpPr>
        <dsp:cNvPr id="0" name=""/>
        <dsp:cNvSpPr/>
      </dsp:nvSpPr>
      <dsp:spPr>
        <a:xfrm>
          <a:off x="5646749" y="0"/>
          <a:ext cx="3135653" cy="504056"/>
        </a:xfrm>
        <a:prstGeom prst="chevron">
          <a:avLst/>
        </a:prstGeom>
        <a:solidFill>
          <a:srgbClr val="CC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b="1" kern="1200" dirty="0" smtClean="0">
              <a:solidFill>
                <a:schemeClr val="tx1"/>
              </a:solidFill>
            </a:rPr>
            <a:t>6. Diarieföring &amp; arkivering</a:t>
          </a:r>
          <a:endParaRPr lang="sv-SE" sz="1600" b="1" kern="1200" dirty="0">
            <a:solidFill>
              <a:schemeClr val="tx1"/>
            </a:solidFill>
          </a:endParaRPr>
        </a:p>
      </dsp:txBody>
      <dsp:txXfrm>
        <a:off x="5898777" y="0"/>
        <a:ext cx="2631597" cy="504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3F287-ABAD-446A-805E-58845DA85D40}" type="datetimeFigureOut">
              <a:rPr lang="sv-SE"/>
              <a:pPr>
                <a:defRPr/>
              </a:pPr>
              <a:t>2024-04-29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C281-7BFF-41D5-AB7F-8DE5CD50FE0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147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45285-8CEC-4270-A345-FD40FF5A9A28}" type="datetimeFigureOut">
              <a:rPr lang="sv-SE"/>
              <a:pPr>
                <a:defRPr/>
              </a:pPr>
              <a:t>2024-04-29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973C-4DF8-4F81-BFA5-BC1FBC9F3C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599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EB1B8-A7A7-4A37-94F2-B0AC13F45E4F}" type="datetimeFigureOut">
              <a:rPr lang="sv-SE"/>
              <a:pPr>
                <a:defRPr/>
              </a:pPr>
              <a:t>2024-04-29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BEDBC-839B-4DB1-A573-6CDE08A7ABE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31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2E2D3-C31C-4529-9C96-F839A3278D96}" type="datetimeFigureOut">
              <a:rPr lang="sv-SE"/>
              <a:pPr>
                <a:defRPr/>
              </a:pPr>
              <a:t>2024-04-29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C6DC5-2A7F-4F31-9468-B898C71B1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13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1D384-7D65-4B53-8A0C-0FE83ED5C41C}" type="datetimeFigureOut">
              <a:rPr lang="sv-SE"/>
              <a:pPr>
                <a:defRPr/>
              </a:pPr>
              <a:t>2024-04-29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AB098-DD97-4771-AD4D-10D624C914E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493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56985-D977-4786-9DD4-8C022D0C5D06}" type="datetimeFigureOut">
              <a:rPr lang="sv-SE"/>
              <a:pPr>
                <a:defRPr/>
              </a:pPr>
              <a:t>2024-04-29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66404-2619-4E99-A1BB-A9465C9D40F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81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8EEA0-8910-4CDE-868B-0C948E2A04A8}" type="datetimeFigureOut">
              <a:rPr lang="sv-SE"/>
              <a:pPr>
                <a:defRPr/>
              </a:pPr>
              <a:t>2024-04-29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5BB3D-D1ED-4356-86B1-7BC88784C86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069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39E1B-F502-490A-8E20-891A5721FABF}" type="datetimeFigureOut">
              <a:rPr lang="sv-SE"/>
              <a:pPr>
                <a:defRPr/>
              </a:pPr>
              <a:t>2024-04-29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E0BA2-A61F-4311-A566-B9D0E360C2A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557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AA15D-662F-4BD2-A710-9DAE460BA74C}" type="datetimeFigureOut">
              <a:rPr lang="sv-SE"/>
              <a:pPr>
                <a:defRPr/>
              </a:pPr>
              <a:t>2024-04-29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0AF7F-EDDC-46D3-9C14-B7F966501A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34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79C16-5623-4370-8108-F7F6982FDA88}" type="datetimeFigureOut">
              <a:rPr lang="sv-SE"/>
              <a:pPr>
                <a:defRPr/>
              </a:pPr>
              <a:t>2024-04-29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BF9FC-3333-4B58-BD5B-EA6457567E5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1469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17321-0943-4BE0-B476-3B59ED211AA3}" type="datetimeFigureOut">
              <a:rPr lang="sv-SE"/>
              <a:pPr>
                <a:defRPr/>
              </a:pPr>
              <a:t>2024-04-29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768D0-BEB7-4D62-BC7F-C25EB4EE522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522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415528-4502-41B0-A2FC-CC00FB72B94D}" type="datetimeFigureOut">
              <a:rPr lang="sv-SE"/>
              <a:pPr>
                <a:defRPr/>
              </a:pPr>
              <a:t>2024-04-29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6E7F5D-888F-4B89-A2A0-47FC6E213A2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42875" y="-7938"/>
            <a:ext cx="8858250" cy="5762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Direktupphandling av varor och </a:t>
            </a:r>
            <a:r>
              <a:rPr lang="sv-SE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tjänster</a:t>
            </a:r>
            <a:endParaRPr lang="sv-SE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250825" y="1125538"/>
            <a:ext cx="2520950" cy="235449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Kontakta flera företag för att få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kunskap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/>
            </a:r>
            <a:br>
              <a:rPr lang="sv-SE" sz="1050" dirty="0">
                <a:latin typeface="Arial" pitchFamily="34" charset="0"/>
                <a:cs typeface="Arial" pitchFamily="34" charset="0"/>
              </a:rPr>
            </a:br>
            <a:r>
              <a:rPr lang="sv-SE" sz="1050" dirty="0" smtClean="0">
                <a:latin typeface="Arial" pitchFamily="34" charset="0"/>
                <a:cs typeface="Arial" pitchFamily="34" charset="0"/>
              </a:rPr>
              <a:t>om 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vad marknaden kan erbjuda.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Kontrollera att varan uppfyller önskad prestanda (testa ev. varan). Fråga hur tjänsten utförs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. Kontrollera 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priser, leveranstider m.m.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05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Observera</a:t>
            </a:r>
            <a:r>
              <a:rPr lang="sv-SE" sz="1050" i="1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att totalkostnaden ej får </a:t>
            </a:r>
            <a:r>
              <a:rPr lang="sv-SE" sz="1050">
                <a:latin typeface="Arial" pitchFamily="34" charset="0"/>
                <a:cs typeface="Arial" pitchFamily="34" charset="0"/>
              </a:rPr>
              <a:t>överstiga </a:t>
            </a:r>
            <a:r>
              <a:rPr lang="sv-SE" sz="1050" smtClean="0">
                <a:latin typeface="Arial" pitchFamily="34" charset="0"/>
                <a:cs typeface="Arial" pitchFamily="34" charset="0"/>
              </a:rPr>
              <a:t>700 000 kr 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exkl.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moms och att det inte är tillåtet att dela upp ett köp i mindre delar.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05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u="sng" dirty="0" smtClean="0">
                <a:latin typeface="Arial" pitchFamily="34" charset="0"/>
                <a:cs typeface="Arial" pitchFamily="34" charset="0"/>
              </a:rPr>
              <a:t>Anmäl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 din direktupphandling i ELAD.</a:t>
            </a:r>
            <a:endParaRPr lang="sv-SE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textruta 5"/>
          <p:cNvSpPr txBox="1">
            <a:spLocks noChangeArrowheads="1"/>
          </p:cNvSpPr>
          <p:nvPr/>
        </p:nvSpPr>
        <p:spPr bwMode="auto">
          <a:xfrm>
            <a:off x="3054350" y="1125538"/>
            <a:ext cx="2700337" cy="2354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050" dirty="0" smtClean="0">
                <a:cs typeface="Arial" charset="0"/>
              </a:rPr>
              <a:t>Skriv en anbudsinbjudan och specificera kraven på varan/tjänsten </a:t>
            </a:r>
            <a:r>
              <a:rPr lang="sv-SE" sz="1050" dirty="0" err="1" smtClean="0">
                <a:cs typeface="Arial" charset="0"/>
              </a:rPr>
              <a:t>m.h.a</a:t>
            </a:r>
            <a:r>
              <a:rPr lang="sv-SE" sz="1050" dirty="0" smtClean="0">
                <a:cs typeface="Arial" charset="0"/>
              </a:rPr>
              <a:t>. mall för kravspecifikation. Ange utvärderings-metod, t.ex.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bästa 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prestanda, lägsta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pris, kortast leveranstid. </a:t>
            </a:r>
            <a:endParaRPr lang="sv-SE" sz="1050" dirty="0" smtClean="0">
              <a:cs typeface="Arial" charset="0"/>
            </a:endParaRPr>
          </a:p>
          <a:p>
            <a:pPr eaLnBrk="1" hangingPunct="1"/>
            <a:endParaRPr lang="sv-SE" sz="1050" dirty="0" smtClean="0">
              <a:cs typeface="Arial" charset="0"/>
            </a:endParaRPr>
          </a:p>
          <a:p>
            <a:pPr eaLnBrk="1" hangingPunct="1"/>
            <a:r>
              <a:rPr lang="sv-SE" sz="1050" dirty="0" smtClean="0">
                <a:cs typeface="Arial" charset="0"/>
              </a:rPr>
              <a:t>Välj avtalsmall och redigera den. Aktivera </a:t>
            </a:r>
            <a:r>
              <a:rPr lang="sv-SE" sz="1050" dirty="0">
                <a:cs typeface="Arial" charset="0"/>
              </a:rPr>
              <a:t>granskningsfunktionen i </a:t>
            </a:r>
            <a:r>
              <a:rPr lang="sv-SE" sz="1050" dirty="0" smtClean="0">
                <a:cs typeface="Arial" charset="0"/>
              </a:rPr>
              <a:t>Word</a:t>
            </a:r>
            <a:r>
              <a:rPr lang="sv-SE" sz="1050" dirty="0">
                <a:cs typeface="Arial" charset="0"/>
              </a:rPr>
              <a:t> </a:t>
            </a:r>
            <a:r>
              <a:rPr lang="sv-SE" sz="1050" dirty="0" smtClean="0">
                <a:cs typeface="Arial" charset="0"/>
              </a:rPr>
              <a:t>och ta </a:t>
            </a:r>
            <a:r>
              <a:rPr lang="sv-SE" sz="1050" dirty="0">
                <a:cs typeface="Arial" charset="0"/>
              </a:rPr>
              <a:t>bort </a:t>
            </a:r>
            <a:r>
              <a:rPr lang="sv-SE" sz="1050" dirty="0" smtClean="0">
                <a:cs typeface="Arial" charset="0"/>
              </a:rPr>
              <a:t>kommentarer </a:t>
            </a:r>
            <a:r>
              <a:rPr lang="sv-SE" sz="1050" dirty="0">
                <a:cs typeface="Arial" charset="0"/>
              </a:rPr>
              <a:t>i </a:t>
            </a:r>
            <a:r>
              <a:rPr lang="sv-SE" sz="1050" dirty="0" smtClean="0">
                <a:cs typeface="Arial" charset="0"/>
              </a:rPr>
              <a:t>högermarginalen</a:t>
            </a:r>
            <a:r>
              <a:rPr lang="sv-SE" sz="1050" dirty="0">
                <a:cs typeface="Arial" charset="0"/>
              </a:rPr>
              <a:t>. </a:t>
            </a:r>
            <a:endParaRPr lang="sv-SE" sz="1050" dirty="0" smtClean="0">
              <a:cs typeface="Arial" charset="0"/>
            </a:endParaRPr>
          </a:p>
          <a:p>
            <a:pPr eaLnBrk="1" hangingPunct="1"/>
            <a:endParaRPr lang="sv-SE" sz="1050" dirty="0">
              <a:cs typeface="Arial" charset="0"/>
            </a:endParaRPr>
          </a:p>
          <a:p>
            <a:pPr eaLnBrk="1" hangingPunct="1"/>
            <a:r>
              <a:rPr lang="sv-SE" sz="1050" dirty="0">
                <a:cs typeface="Arial" charset="0"/>
              </a:rPr>
              <a:t>Skicka </a:t>
            </a:r>
            <a:r>
              <a:rPr lang="sv-SE" sz="1050" dirty="0" smtClean="0">
                <a:cs typeface="Arial" charset="0"/>
              </a:rPr>
              <a:t>kravspecifikation, avtalsmall och ev. leveransavtal till </a:t>
            </a:r>
            <a:r>
              <a:rPr lang="sv-SE" sz="1050" dirty="0">
                <a:cs typeface="Arial" charset="0"/>
              </a:rPr>
              <a:t>aktuella företag (i enskilda </a:t>
            </a:r>
            <a:r>
              <a:rPr lang="sv-SE" sz="1050" dirty="0" smtClean="0">
                <a:cs typeface="Arial" charset="0"/>
              </a:rPr>
              <a:t>e-post). Ange </a:t>
            </a:r>
            <a:r>
              <a:rPr lang="sv-SE" sz="1050" dirty="0">
                <a:cs typeface="Arial" charset="0"/>
              </a:rPr>
              <a:t>ett sista </a:t>
            </a:r>
            <a:r>
              <a:rPr lang="sv-SE" sz="1050" dirty="0" smtClean="0">
                <a:cs typeface="Arial" charset="0"/>
              </a:rPr>
              <a:t>svars-datum.</a:t>
            </a:r>
            <a:endParaRPr lang="sv-SE" sz="1050" dirty="0">
              <a:cs typeface="Arial" charset="0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6151563" y="1125538"/>
            <a:ext cx="2663825" cy="23544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Kontrollera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att anbud 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uppfyller ställda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krav och att leverantörer har: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050" dirty="0" smtClean="0">
                <a:latin typeface="Arial" pitchFamily="34" charset="0"/>
                <a:cs typeface="Arial" pitchFamily="34" charset="0"/>
              </a:rPr>
              <a:t>angett 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ett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totalpris, </a:t>
            </a:r>
            <a:endParaRPr lang="sv-SE" sz="1050" dirty="0">
              <a:latin typeface="Arial" pitchFamily="34" charset="0"/>
              <a:cs typeface="Arial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050" dirty="0" smtClean="0">
                <a:latin typeface="Arial" pitchFamily="34" charset="0"/>
                <a:cs typeface="Arial" pitchFamily="34" charset="0"/>
              </a:rPr>
              <a:t>accepterat avtalsmallen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,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050" dirty="0" smtClean="0">
                <a:latin typeface="Arial" pitchFamily="34" charset="0"/>
                <a:cs typeface="Arial" pitchFamily="34" charset="0"/>
              </a:rPr>
              <a:t>betalat skatter och avgifter.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s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amt att </a:t>
            </a:r>
            <a:r>
              <a:rPr lang="sv-SE" sz="1050" u="sng" dirty="0" smtClean="0">
                <a:latin typeface="Arial" pitchFamily="34" charset="0"/>
                <a:cs typeface="Arial" pitchFamily="34" charset="0"/>
              </a:rPr>
              <a:t>svenska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leverantörer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har </a:t>
            </a:r>
            <a:br>
              <a:rPr lang="sv-SE" sz="1050" dirty="0" smtClean="0">
                <a:latin typeface="Arial" pitchFamily="34" charset="0"/>
                <a:cs typeface="Arial" pitchFamily="34" charset="0"/>
              </a:rPr>
            </a:br>
            <a:r>
              <a:rPr lang="sv-SE" sz="1050" dirty="0" smtClean="0">
                <a:latin typeface="Arial" pitchFamily="34" charset="0"/>
                <a:cs typeface="Arial" pitchFamily="34" charset="0"/>
              </a:rPr>
              <a:t>F-skattsedel och inga skatteskulder (vid stort 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belopp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eller okända företag). </a:t>
            </a:r>
            <a:endParaRPr lang="sv-SE" sz="800" dirty="0">
              <a:latin typeface="Arial" pitchFamily="34" charset="0"/>
              <a:cs typeface="Arial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v-SE" sz="105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Om något är oklart, skicka frågor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och begär 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svar via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e-post (ange svarsdatum).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05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 smtClean="0">
                <a:latin typeface="Arial" pitchFamily="34" charset="0"/>
                <a:cs typeface="Arial" pitchFamily="34" charset="0"/>
              </a:rPr>
              <a:t>Utvärdera anbuden och skriv en kort motivering till val av vinnande leverantör.</a:t>
            </a:r>
            <a:endParaRPr lang="sv-SE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6151563" y="4127938"/>
            <a:ext cx="2813050" cy="15465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Alla direktupphandlingar </a:t>
            </a:r>
            <a:r>
              <a:rPr lang="sv-SE" sz="1050" smtClean="0">
                <a:latin typeface="Arial" pitchFamily="34" charset="0"/>
                <a:cs typeface="Arial" pitchFamily="34" charset="0"/>
              </a:rPr>
              <a:t>över </a:t>
            </a:r>
            <a:r>
              <a:rPr lang="sv-SE" sz="1050" smtClean="0">
                <a:latin typeface="Arial" pitchFamily="34" charset="0"/>
                <a:cs typeface="Arial" pitchFamily="34" charset="0"/>
              </a:rPr>
              <a:t>100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000 kr  diarieförs av institutionen i W3D3, serie UHD.</a:t>
            </a:r>
            <a:endParaRPr lang="sv-SE" sz="105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Arkivera följande handlingar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:</a:t>
            </a:r>
            <a:endParaRPr lang="sv-SE" sz="1050" dirty="0">
              <a:latin typeface="Arial" pitchFamily="34" charset="0"/>
              <a:cs typeface="Arial" pitchFamily="34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Kravspecifikation och ev. förtydliganden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Vinnande anbud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Motivering till vald leverantör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Signerat avtal </a:t>
            </a:r>
            <a:endParaRPr lang="sv-SE" sz="105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3054350" y="4132263"/>
            <a:ext cx="3097213" cy="25160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b="1" dirty="0">
                <a:latin typeface="Arial" pitchFamily="34" charset="0"/>
                <a:cs typeface="Arial" pitchFamily="34" charset="0"/>
              </a:rPr>
              <a:t>Vara.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 Kontrollera att leveransen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är komplett och oskadad. 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Om installation </a:t>
            </a:r>
            <a:r>
              <a:rPr lang="sv-SE" sz="1050" b="1" dirty="0" smtClean="0">
                <a:latin typeface="Arial" pitchFamily="34" charset="0"/>
                <a:cs typeface="Arial" pitchFamily="34" charset="0"/>
              </a:rPr>
              <a:t>ej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 ingår, montera och testa varan så fort som möjligt. </a:t>
            </a:r>
            <a:endParaRPr lang="sv-SE" sz="105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  </a:t>
            </a:r>
            <a:endParaRPr lang="sv-SE" sz="8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Om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installation ingår ska leverantören göra en funktionskontroll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. Godkänn inte varan förrän den uppfyller ställda krav och leverantörens utfästelser. Se till att ev. utbildning genomförs.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b="1" dirty="0">
                <a:latin typeface="Arial" pitchFamily="34" charset="0"/>
                <a:cs typeface="Arial" pitchFamily="34" charset="0"/>
              </a:rPr>
              <a:t>Tjänst.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 Kontrollera att uppdraget är utfört enligt ställda krav och att ev. dokumentation levererats.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b="1" dirty="0">
                <a:latin typeface="Arial" pitchFamily="34" charset="0"/>
                <a:cs typeface="Arial" pitchFamily="34" charset="0"/>
              </a:rPr>
              <a:t>Betalning.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 Betala </a:t>
            </a:r>
            <a:r>
              <a:rPr lang="sv-SE" sz="1050" u="sng" dirty="0">
                <a:latin typeface="Arial" pitchFamily="34" charset="0"/>
                <a:cs typeface="Arial" pitchFamily="34" charset="0"/>
              </a:rPr>
              <a:t>inte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 i förväg. Betala </a:t>
            </a:r>
            <a:r>
              <a:rPr lang="sv-SE" sz="1050" u="sng" dirty="0">
                <a:latin typeface="Arial" pitchFamily="34" charset="0"/>
                <a:cs typeface="Arial" pitchFamily="34" charset="0"/>
              </a:rPr>
              <a:t>efter 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godkänd leverans alt. godkänd funktionskontroll eller när utförd tjänst är godkänd.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250825" y="4132263"/>
            <a:ext cx="2565400" cy="21929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Redigera den gulmarkerade texten i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avtals­mallen. </a:t>
            </a:r>
            <a:endParaRPr lang="sv-SE" sz="105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Skriv ut två exemplar av avtalet som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prefekt/motsvarande </a:t>
            </a:r>
            <a:r>
              <a:rPr lang="sv-SE" sz="1050" dirty="0">
                <a:latin typeface="Arial" pitchFamily="34" charset="0"/>
                <a:cs typeface="Arial" pitchFamily="34" charset="0"/>
              </a:rPr>
              <a:t>signerar.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Skicka avtalet till leverantören för underskrift. Begär att ett exemplar returneras.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50" dirty="0">
                <a:latin typeface="Arial" pitchFamily="34" charset="0"/>
                <a:cs typeface="Arial" pitchFamily="34" charset="0"/>
              </a:rPr>
              <a:t>Vid import av vetenskaplig utrustning från länder utanför EU, ansök </a:t>
            </a:r>
            <a:r>
              <a:rPr lang="sv-SE" sz="1050" dirty="0" smtClean="0">
                <a:latin typeface="Arial" pitchFamily="34" charset="0"/>
                <a:cs typeface="Arial" pitchFamily="34" charset="0"/>
              </a:rPr>
              <a:t>om tullfrihet.</a:t>
            </a:r>
            <a:endParaRPr lang="sv-SE" sz="105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179512" y="562950"/>
          <a:ext cx="8784976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1920573726"/>
              </p:ext>
            </p:extLst>
          </p:nvPr>
        </p:nvGraphicFramePr>
        <p:xfrm>
          <a:off x="243904" y="3529527"/>
          <a:ext cx="8784976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textruta 3"/>
          <p:cNvSpPr txBox="1"/>
          <p:nvPr/>
        </p:nvSpPr>
        <p:spPr>
          <a:xfrm>
            <a:off x="6201229" y="6049753"/>
            <a:ext cx="2765501" cy="700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i="1" dirty="0" smtClean="0"/>
              <a:t>För mer information om direktupphandling, </a:t>
            </a:r>
          </a:p>
          <a:p>
            <a:r>
              <a:rPr lang="sv-SE" sz="1050" i="1" dirty="0" smtClean="0"/>
              <a:t>se upphandlingens webbsida på </a:t>
            </a:r>
          </a:p>
          <a:p>
            <a:r>
              <a:rPr lang="sv-SE" sz="1050" i="1" dirty="0" smtClean="0"/>
              <a:t>medarbetarportalen.</a:t>
            </a:r>
          </a:p>
          <a:p>
            <a:r>
              <a:rPr lang="sv-SE" sz="800" dirty="0" smtClean="0">
                <a:latin typeface="Arial" pitchFamily="34" charset="0"/>
                <a:cs typeface="Arial" pitchFamily="34" charset="0"/>
              </a:rPr>
              <a:t> 		     2019-08-26</a:t>
            </a:r>
            <a:endParaRPr lang="sv-SE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431</Words>
  <Application>Microsoft Office PowerPoint</Application>
  <PresentationFormat>Bildspel på skärmen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Direktupphandling av varor och tjänster</vt:lpstr>
    </vt:vector>
  </TitlesOfParts>
  <Company>Avdelningen för IT och inköp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Direktupphandling av varor och tjänster (arbetsflöde)</dc:title>
  <dc:creator>Katrin Österlund</dc:creator>
  <cp:lastModifiedBy>Bitte Öström</cp:lastModifiedBy>
  <cp:revision>59</cp:revision>
  <cp:lastPrinted>2014-01-30T13:55:12Z</cp:lastPrinted>
  <dcterms:created xsi:type="dcterms:W3CDTF">2012-11-26T09:22:16Z</dcterms:created>
  <dcterms:modified xsi:type="dcterms:W3CDTF">2024-04-29T06:07:51Z</dcterms:modified>
</cp:coreProperties>
</file>