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"/>
  </p:notesMasterIdLst>
  <p:sldIdLst>
    <p:sldId id="320" r:id="rId3"/>
    <p:sldId id="336" r:id="rId4"/>
    <p:sldId id="333" r:id="rId5"/>
    <p:sldId id="285" r:id="rId6"/>
    <p:sldId id="335" r:id="rId7"/>
    <p:sldId id="3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AA016E-305F-E8B5-A107-93F52D9FE31B}" name="Rimantas Vaicenavicius" initials="RV" userId="Rimantas Vaicenaviciu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A8A"/>
    <a:srgbClr val="B5BABA"/>
    <a:srgbClr val="B0B0B0"/>
    <a:srgbClr val="D8D6D6"/>
    <a:srgbClr val="F7C73F"/>
    <a:srgbClr val="49BA8A"/>
    <a:srgbClr val="24A9DF"/>
    <a:srgbClr val="77D2F3"/>
    <a:srgbClr val="C4D1D5"/>
    <a:srgbClr val="C9C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14" autoAdjust="0"/>
    <p:restoredTop sz="94648"/>
  </p:normalViewPr>
  <p:slideViewPr>
    <p:cSldViewPr snapToGrid="0" snapToObjects="1">
      <p:cViewPr varScale="1">
        <p:scale>
          <a:sx n="79" d="100"/>
          <a:sy n="79" d="100"/>
        </p:scale>
        <p:origin x="224" y="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Math background</c:v>
                </c:pt>
                <c:pt idx="1">
                  <c:v>Other education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2-AC4D-B0F2-D8484B86132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03978355541128"/>
          <c:y val="0.41269780140523571"/>
          <c:w val="0.31596016283083694"/>
          <c:h val="0.333398243421733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7AE5-D10B-484A-9FB6-9509164CBCA8}" type="datetimeFigureOut">
              <a:rPr lang="en-US" smtClean="0"/>
              <a:pPr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1A9F-FDC4-1445-8E99-617CBF08D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rute\Desktop\sensmetry\branding\presentation\presentation-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9D0DCF-97B0-EA42-9EF7-B1423C12D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65" y="5348798"/>
            <a:ext cx="3817398" cy="85225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8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birute\Desktop\sensmetry\branding\presentation\presentation-05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077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2595033" y="5329767"/>
            <a:ext cx="0" cy="42375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0" y="5338233"/>
            <a:ext cx="259503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1045633"/>
            <a:ext cx="4872814" cy="15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372" y="3141133"/>
            <a:ext cx="4305299" cy="27305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32409" y="3141133"/>
            <a:ext cx="4292260" cy="27305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4" y="2709332"/>
            <a:ext cx="4288367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36302" y="2709332"/>
            <a:ext cx="4288367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2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birute\Desktop\sensmetry\branding\presentation\presentation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4" y="2091267"/>
            <a:ext cx="5910843" cy="13673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05800" y="3119966"/>
            <a:ext cx="0" cy="42375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8305801" y="3119966"/>
            <a:ext cx="394123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34805" y="1261533"/>
            <a:ext cx="4022725" cy="46101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3" y="1299631"/>
            <a:ext cx="5910843" cy="4275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22300" y="1727200"/>
            <a:ext cx="3695700" cy="363538"/>
          </a:xfrm>
        </p:spPr>
        <p:txBody>
          <a:bodyPr>
            <a:noAutofit/>
          </a:bodyPr>
          <a:lstStyle>
            <a:lvl1pPr>
              <a:buNone/>
              <a:defRPr sz="1200" i="1"/>
            </a:lvl1pPr>
            <a:lvl2pPr>
              <a:buNone/>
              <a:defRPr sz="1100" i="1"/>
            </a:lvl2pPr>
            <a:lvl3pPr>
              <a:buNone/>
              <a:defRPr sz="1050" i="1"/>
            </a:lvl3pPr>
            <a:lvl4pPr>
              <a:buNone/>
              <a:defRPr sz="1000" i="1"/>
            </a:lvl4pPr>
            <a:lvl5pPr>
              <a:buNone/>
              <a:defRPr sz="10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304" y="3458650"/>
            <a:ext cx="5910843" cy="1574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4" descr="C:\Users\birute\Desktop\sensmetry\branding\presentation\logo-01.png"/>
          <p:cNvPicPr>
            <a:picLocks noChangeAspect="1" noChangeArrowheads="1"/>
          </p:cNvPicPr>
          <p:nvPr userDrawn="1"/>
        </p:nvPicPr>
        <p:blipFill>
          <a:blip r:embed="rId3"/>
          <a:srcRect t="19537" r="-13928"/>
          <a:stretch>
            <a:fillRect/>
          </a:stretch>
        </p:blipFill>
        <p:spPr bwMode="auto">
          <a:xfrm>
            <a:off x="10026313" y="6322418"/>
            <a:ext cx="2022813" cy="54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5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5000" y="365125"/>
            <a:ext cx="10910888" cy="58118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5000" y="842433"/>
            <a:ext cx="10910888" cy="533453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9553D-FDEA-D84B-8B1D-06C722E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40279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rute\Desktop\sensmetry\branding\presentation\presentation-02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7916" y="-1587"/>
            <a:ext cx="12219916" cy="686593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8F7E4-F6BE-A246-AD89-8B0374F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3669"/>
            <a:ext cx="57731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84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3" descr="C:\Users\birute\Desktop\sensmetry\branding\logo\sensmetry logo large-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74271" y="6290935"/>
            <a:ext cx="1512889" cy="47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31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rute\Desktop\sensmetry\branding\presentation\presentation-1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11175" y="0"/>
            <a:ext cx="12703175" cy="7146925"/>
          </a:xfrm>
          <a:prstGeom prst="rect">
            <a:avLst/>
          </a:prstGeom>
          <a:noFill/>
        </p:spPr>
      </p:pic>
      <p:pic>
        <p:nvPicPr>
          <p:cNvPr id="1027" name="Picture 3" descr="C:\Users\birute\Desktop\sensmetry\branding\logo\sensmetry logo large-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74271" y="6290935"/>
            <a:ext cx="1512889" cy="47442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D8F7E4-F6BE-A246-AD89-8B0374F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3669"/>
            <a:ext cx="57731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84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31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rute\Desktop\sensmetry\branding\detales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6077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8F7E4-F6BE-A246-AD89-8B0374F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3669"/>
            <a:ext cx="5773136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84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31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itle and Content,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rute\Desktop\sensmetry\branding\presentation-0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077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521" y="1045633"/>
            <a:ext cx="4872814" cy="1540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4567" y="2586567"/>
            <a:ext cx="5910843" cy="32850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595033" y="0"/>
            <a:ext cx="0" cy="42375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0" y="4237567"/>
            <a:ext cx="259503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595033" y="0"/>
            <a:ext cx="0" cy="3124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0" y="3124200"/>
            <a:ext cx="259503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22338" y="1261533"/>
            <a:ext cx="4022725" cy="4610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23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itle and Content, picture 2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521" y="1045633"/>
            <a:ext cx="4872814" cy="1540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4567" y="2586567"/>
            <a:ext cx="5910843" cy="32850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595033" y="0"/>
            <a:ext cx="0" cy="42375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0" y="4237567"/>
            <a:ext cx="259503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22338" y="1261533"/>
            <a:ext cx="4022725" cy="46101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FEC9F8E8-5405-5445-8D4C-9BF10C24C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631019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pex New Book" pitchFamily="50" charset="0"/>
                <a:ea typeface="Apex New Book" pitchFamily="50" charset="0"/>
              </a:defRPr>
            </a:lvl1pPr>
          </a:lstStyle>
          <a:p>
            <a:r>
              <a:rPr lang="en-US" dirty="0"/>
              <a:t>Presentation content is the property of </a:t>
            </a:r>
            <a:r>
              <a:rPr lang="en-US" dirty="0" err="1"/>
              <a:t>Sensmetry</a:t>
            </a:r>
            <a:r>
              <a:rPr lang="en-US" dirty="0"/>
              <a:t>, </a:t>
            </a:r>
            <a:r>
              <a:rPr lang="en-US" dirty="0" err="1"/>
              <a:t>UAB</a:t>
            </a:r>
            <a:r>
              <a:rPr lang="en-US" dirty="0"/>
              <a:t>. </a:t>
            </a:r>
            <a:r>
              <a:rPr lang="en-US" dirty="0" err="1"/>
              <a:t>Sensmetry</a:t>
            </a:r>
            <a:r>
              <a:rPr lang="en-US" dirty="0"/>
              <a:t> © 2019</a:t>
            </a:r>
          </a:p>
        </p:txBody>
      </p:sp>
    </p:spTree>
    <p:extLst>
      <p:ext uri="{BB962C8B-B14F-4D97-AF65-F5344CB8AC3E}">
        <p14:creationId xmlns:p14="http://schemas.microsoft.com/office/powerpoint/2010/main" val="205112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birute\Desktop\sensmetry\branding\presentation s-01-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39" y="0"/>
            <a:ext cx="12198350" cy="6858000"/>
          </a:xfrm>
          <a:prstGeom prst="rect">
            <a:avLst/>
          </a:prstGeom>
          <a:noFill/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2632" y="5539669"/>
            <a:ext cx="5936510" cy="105644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D0DCF-97B0-EA42-9EF7-B1423C12DD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0365" y="5348798"/>
            <a:ext cx="3817398" cy="85225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8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itle and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rute\Desktop\sensmetry\branding\presentation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1045633"/>
            <a:ext cx="4872814" cy="1540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4" y="2586567"/>
            <a:ext cx="5910843" cy="32850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05800" y="3119966"/>
            <a:ext cx="0" cy="423756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8305801" y="3119966"/>
            <a:ext cx="394123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34805" y="1261533"/>
            <a:ext cx="4022725" cy="46101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4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itle and Content, picture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1045633"/>
            <a:ext cx="4872814" cy="1540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4" y="2586567"/>
            <a:ext cx="5910843" cy="32850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34805" y="1261533"/>
            <a:ext cx="4022725" cy="46101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FEC9F8E8-5405-5445-8D4C-9BF10C24C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631019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pex New Book" pitchFamily="50" charset="0"/>
                <a:ea typeface="Apex New Book" pitchFamily="50" charset="0"/>
              </a:defRPr>
            </a:lvl1pPr>
          </a:lstStyle>
          <a:p>
            <a:r>
              <a:rPr lang="en-US" dirty="0"/>
              <a:t>Presentation content is the property of </a:t>
            </a:r>
            <a:r>
              <a:rPr lang="en-US" dirty="0" err="1"/>
              <a:t>Sensmetry</a:t>
            </a:r>
            <a:r>
              <a:rPr lang="en-US" dirty="0"/>
              <a:t>, </a:t>
            </a:r>
            <a:r>
              <a:rPr lang="en-US" dirty="0" err="1"/>
              <a:t>UAB</a:t>
            </a:r>
            <a:r>
              <a:rPr lang="en-US" dirty="0"/>
              <a:t>. </a:t>
            </a:r>
            <a:r>
              <a:rPr lang="en-US" dirty="0" err="1"/>
              <a:t>Sensmetry</a:t>
            </a:r>
            <a:r>
              <a:rPr lang="en-US" dirty="0"/>
              <a:t> © 2019</a:t>
            </a:r>
          </a:p>
        </p:txBody>
      </p:sp>
    </p:spTree>
    <p:extLst>
      <p:ext uri="{BB962C8B-B14F-4D97-AF65-F5344CB8AC3E}">
        <p14:creationId xmlns:p14="http://schemas.microsoft.com/office/powerpoint/2010/main" val="586541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553D-FDEA-D84B-8B1D-06C722E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40279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C9F8E8-5405-5445-8D4C-9BF10C24C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631019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pex New Book" pitchFamily="50" charset="0"/>
                <a:ea typeface="Apex New Book" pitchFamily="50" charset="0"/>
              </a:defRPr>
            </a:lvl1pPr>
          </a:lstStyle>
          <a:p>
            <a:r>
              <a:rPr lang="en-US" dirty="0"/>
              <a:t>Presentation content is the property of </a:t>
            </a:r>
            <a:r>
              <a:rPr lang="en-US" dirty="0" err="1"/>
              <a:t>Sensmetry</a:t>
            </a:r>
            <a:r>
              <a:rPr lang="en-US" dirty="0"/>
              <a:t>, </a:t>
            </a:r>
            <a:r>
              <a:rPr lang="en-US" dirty="0" err="1"/>
              <a:t>UAB</a:t>
            </a:r>
            <a:r>
              <a:rPr lang="en-US" dirty="0"/>
              <a:t>. </a:t>
            </a:r>
            <a:r>
              <a:rPr lang="en-US" dirty="0" err="1"/>
              <a:t>Sensmetry</a:t>
            </a:r>
            <a:r>
              <a:rPr lang="en-US" dirty="0"/>
              <a:t> ©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35000" y="847725"/>
            <a:ext cx="10910888" cy="532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28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54" y="857251"/>
            <a:ext cx="5362822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66583-4F13-674F-A837-CDD027EF3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54" y="1207363"/>
            <a:ext cx="5362821" cy="4982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3066-B832-2743-B7EE-336721D96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251"/>
            <a:ext cx="5373210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07363"/>
            <a:ext cx="5373210" cy="4982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C9553D-FDEA-D84B-8B1D-06C722E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40279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FEC9F8E8-5405-5445-8D4C-9BF10C24CE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31019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pex New Book" pitchFamily="50" charset="0"/>
                <a:ea typeface="Apex New Book" pitchFamily="50" charset="0"/>
              </a:defRPr>
            </a:lvl1pPr>
          </a:lstStyle>
          <a:p>
            <a:r>
              <a:rPr lang="en-US" dirty="0"/>
              <a:t>Presentation content is the property of </a:t>
            </a:r>
            <a:r>
              <a:rPr lang="en-US" dirty="0" err="1"/>
              <a:t>Sensmetry</a:t>
            </a:r>
            <a:r>
              <a:rPr lang="en-US" dirty="0"/>
              <a:t>, </a:t>
            </a:r>
            <a:r>
              <a:rPr lang="en-US" dirty="0" err="1"/>
              <a:t>UAB</a:t>
            </a:r>
            <a:r>
              <a:rPr lang="en-US" dirty="0"/>
              <a:t>. </a:t>
            </a:r>
            <a:r>
              <a:rPr lang="en-US" dirty="0" err="1"/>
              <a:t>Sensmetry</a:t>
            </a:r>
            <a:r>
              <a:rPr lang="en-US" dirty="0"/>
              <a:t> © 2019</a:t>
            </a:r>
          </a:p>
        </p:txBody>
      </p:sp>
    </p:spTree>
    <p:extLst>
      <p:ext uri="{BB962C8B-B14F-4D97-AF65-F5344CB8AC3E}">
        <p14:creationId xmlns:p14="http://schemas.microsoft.com/office/powerpoint/2010/main" val="914080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irute\Desktop\sensmetry\branding\presentation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4" y="1756860"/>
            <a:ext cx="5910843" cy="13673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05800" y="3119966"/>
            <a:ext cx="0" cy="423756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8305801" y="3119966"/>
            <a:ext cx="394123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3" y="965224"/>
            <a:ext cx="5910843" cy="4275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22300" y="1392793"/>
            <a:ext cx="3695700" cy="363538"/>
          </a:xfrm>
        </p:spPr>
        <p:txBody>
          <a:bodyPr>
            <a:noAutofit/>
          </a:bodyPr>
          <a:lstStyle>
            <a:lvl1pPr>
              <a:buNone/>
              <a:defRPr sz="1200" i="1"/>
            </a:lvl1pPr>
            <a:lvl2pPr>
              <a:buNone/>
              <a:defRPr sz="1100" i="1"/>
            </a:lvl2pPr>
            <a:lvl3pPr>
              <a:buNone/>
              <a:defRPr sz="1050" i="1"/>
            </a:lvl3pPr>
            <a:lvl4pPr>
              <a:buNone/>
              <a:defRPr sz="1000" i="1"/>
            </a:lvl4pPr>
            <a:lvl5pPr>
              <a:buNone/>
              <a:defRPr sz="10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304" y="3124243"/>
            <a:ext cx="5910843" cy="1574800"/>
          </a:xfrm>
        </p:spPr>
        <p:txBody>
          <a:bodyPr numCol="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34805" y="927126"/>
            <a:ext cx="4022725" cy="4610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41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5000" y="365125"/>
            <a:ext cx="10910888" cy="581183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5000" y="842433"/>
            <a:ext cx="10910888" cy="533453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9553D-FDEA-D84B-8B1D-06C722E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40279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withou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4" y="1756860"/>
            <a:ext cx="5910843" cy="13673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05800" y="3119966"/>
            <a:ext cx="0" cy="423756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8305801" y="3119966"/>
            <a:ext cx="394123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3" y="965224"/>
            <a:ext cx="5910843" cy="4275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22300" y="1392793"/>
            <a:ext cx="3695700" cy="363538"/>
          </a:xfrm>
        </p:spPr>
        <p:txBody>
          <a:bodyPr>
            <a:noAutofit/>
          </a:bodyPr>
          <a:lstStyle>
            <a:lvl1pPr>
              <a:buNone/>
              <a:defRPr sz="1200" i="1"/>
            </a:lvl1pPr>
            <a:lvl2pPr>
              <a:buNone/>
              <a:defRPr sz="1100" i="1"/>
            </a:lvl2pPr>
            <a:lvl3pPr>
              <a:buNone/>
              <a:defRPr sz="1050" i="1"/>
            </a:lvl3pPr>
            <a:lvl4pPr>
              <a:buNone/>
              <a:defRPr sz="1000" i="1"/>
            </a:lvl4pPr>
            <a:lvl5pPr>
              <a:buNone/>
              <a:defRPr sz="10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304" y="3124243"/>
            <a:ext cx="5910843" cy="1574800"/>
          </a:xfrm>
        </p:spPr>
        <p:txBody>
          <a:bodyPr numCol="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34805" y="927126"/>
            <a:ext cx="4022725" cy="4610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41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rute\Desktop\sensmetry\branding\presentation-0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7066" cy="68580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0" y="5338233"/>
            <a:ext cx="259503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1045633"/>
            <a:ext cx="4872814" cy="1540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4" y="3141133"/>
            <a:ext cx="4305299" cy="27305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32409" y="3141133"/>
            <a:ext cx="4292260" cy="27305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4" y="2709332"/>
            <a:ext cx="4288367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36302" y="2709332"/>
            <a:ext cx="4288367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2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l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rute\Desktop\sensmetry\branding\presentation 1 tuscias-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348" cy="6858000"/>
          </a:xfrm>
          <a:prstGeom prst="rect">
            <a:avLst/>
          </a:prstGeom>
          <a:noFill/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2632" y="5539669"/>
            <a:ext cx="5936510" cy="105644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D0DCF-97B0-EA42-9EF7-B1423C12DD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0365" y="5348798"/>
            <a:ext cx="3817398" cy="85225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90365" y="825500"/>
            <a:ext cx="4070350" cy="1689100"/>
          </a:xfrm>
        </p:spPr>
        <p:txBody>
          <a:bodyPr/>
          <a:lstStyle>
            <a:lvl1pPr>
              <a:buNone/>
              <a:defRPr sz="2800" b="0">
                <a:latin typeface="Apex New Bold" pitchFamily="50" charset="0"/>
                <a:ea typeface="Apex New Bold" pitchFamily="50" charset="0"/>
              </a:defRPr>
            </a:lvl1pPr>
          </a:lstStyle>
          <a:p>
            <a:pPr lvl="0"/>
            <a:r>
              <a:rPr lang="lt-LT" dirty="0"/>
              <a:t>Slogan</a:t>
            </a:r>
          </a:p>
        </p:txBody>
      </p:sp>
    </p:spTree>
    <p:extLst>
      <p:ext uri="{BB962C8B-B14F-4D97-AF65-F5344CB8AC3E}">
        <p14:creationId xmlns:p14="http://schemas.microsoft.com/office/powerpoint/2010/main" val="34438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rute\Desktop\sensmetry\branding\presentation\presentation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266" y="-6350"/>
            <a:ext cx="12245266" cy="686077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8F7E4-F6BE-A246-AD89-8B0374F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3669"/>
            <a:ext cx="5773136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6E1D-3660-B04F-9AB7-D26C783E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84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4" descr="C:\Users\birute\Desktop\sensmetry\branding\presentation\logo-01.png"/>
          <p:cNvPicPr>
            <a:picLocks noChangeAspect="1" noChangeArrowheads="1"/>
          </p:cNvPicPr>
          <p:nvPr userDrawn="1"/>
        </p:nvPicPr>
        <p:blipFill>
          <a:blip r:embed="rId3"/>
          <a:srcRect t="19537" r="-13928"/>
          <a:stretch>
            <a:fillRect/>
          </a:stretch>
        </p:blipFill>
        <p:spPr bwMode="auto">
          <a:xfrm>
            <a:off x="10026313" y="6322418"/>
            <a:ext cx="2022813" cy="54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31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553D-FDEA-D84B-8B1D-06C722E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40279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635000" y="847725"/>
            <a:ext cx="10910410" cy="53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72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54" y="857251"/>
            <a:ext cx="5362822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66583-4F13-674F-A837-CDD027EF3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54" y="1207363"/>
            <a:ext cx="5362821" cy="4982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3066-B832-2743-B7EE-336721D96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251"/>
            <a:ext cx="5373210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07363"/>
            <a:ext cx="5373210" cy="498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C9553D-FDEA-D84B-8B1D-06C722E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40279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8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birute\Desktop\sensmetry\branding\presentation\presentation-05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077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521" y="1045633"/>
            <a:ext cx="4872814" cy="15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4567" y="2586567"/>
            <a:ext cx="5910843" cy="3285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595033" y="0"/>
            <a:ext cx="0" cy="42375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0" y="4237567"/>
            <a:ext cx="259503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22338" y="1261533"/>
            <a:ext cx="4022725" cy="4610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4" descr="C:\Users\birute\Desktop\sensmetry\branding\presentation\logo-01.png"/>
          <p:cNvPicPr>
            <a:picLocks noChangeAspect="1" noChangeArrowheads="1"/>
          </p:cNvPicPr>
          <p:nvPr userDrawn="1"/>
        </p:nvPicPr>
        <p:blipFill>
          <a:blip r:embed="rId3"/>
          <a:srcRect t="19537" r="-13928"/>
          <a:stretch>
            <a:fillRect/>
          </a:stretch>
        </p:blipFill>
        <p:spPr bwMode="auto">
          <a:xfrm>
            <a:off x="10026313" y="6322418"/>
            <a:ext cx="2022813" cy="54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12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birute\Desktop\sensmetry\branding\presentation\presentation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1045633"/>
            <a:ext cx="4872814" cy="15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4" y="2586567"/>
            <a:ext cx="5910843" cy="3285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05800" y="3119966"/>
            <a:ext cx="0" cy="42375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8305801" y="3119966"/>
            <a:ext cx="394123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34805" y="1261533"/>
            <a:ext cx="4022725" cy="4610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4" descr="C:\Users\birute\Desktop\sensmetry\branding\presentation\logo-01.png"/>
          <p:cNvPicPr>
            <a:picLocks noChangeAspect="1" noChangeArrowheads="1"/>
          </p:cNvPicPr>
          <p:nvPr userDrawn="1"/>
        </p:nvPicPr>
        <p:blipFill>
          <a:blip r:embed="rId3"/>
          <a:srcRect t="19537" r="-13928"/>
          <a:stretch>
            <a:fillRect/>
          </a:stretch>
        </p:blipFill>
        <p:spPr bwMode="auto">
          <a:xfrm>
            <a:off x="10026313" y="6322418"/>
            <a:ext cx="2022813" cy="54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54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birute\Desktop\sensmetry\branding\presentation\presentation-05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077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2595033" y="5329767"/>
            <a:ext cx="0" cy="42375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0" y="5338233"/>
            <a:ext cx="259503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3016EFD-F246-5C43-B8B2-5FA0E6D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1045633"/>
            <a:ext cx="4872814" cy="15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372" y="3141133"/>
            <a:ext cx="4305299" cy="27305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8A621C8-BC54-1A4C-8CF9-96CF538F5C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32409" y="3141133"/>
            <a:ext cx="4292260" cy="27305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4" y="2709332"/>
            <a:ext cx="4288367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B36C6B2-4688-9449-8A4B-2A8AB73D0FD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36302" y="2709332"/>
            <a:ext cx="4288367" cy="35011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latin typeface="Apex New Bold" pitchFamily="50" charset="0"/>
                <a:ea typeface="Apex New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4" descr="C:\Users\birute\Desktop\sensmetry\branding\presentation\logo-01.png"/>
          <p:cNvPicPr>
            <a:picLocks noChangeAspect="1" noChangeArrowheads="1"/>
          </p:cNvPicPr>
          <p:nvPr userDrawn="1"/>
        </p:nvPicPr>
        <p:blipFill>
          <a:blip r:embed="rId3"/>
          <a:srcRect t="19537" r="-13928"/>
          <a:stretch>
            <a:fillRect/>
          </a:stretch>
        </p:blipFill>
        <p:spPr bwMode="auto">
          <a:xfrm>
            <a:off x="10026313" y="6322418"/>
            <a:ext cx="2022813" cy="54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12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rute\Desktop\sensmetry\branding\presentation\presentation-04.png"/>
          <p:cNvPicPr>
            <a:picLocks noChangeAspect="1" noChangeArrowheads="1"/>
          </p:cNvPicPr>
          <p:nvPr userDrawn="1"/>
        </p:nvPicPr>
        <p:blipFill>
          <a:blip r:embed="rId18"/>
          <a:stretch>
            <a:fillRect/>
          </a:stretch>
        </p:blipFill>
        <p:spPr bwMode="auto">
          <a:xfrm>
            <a:off x="0" y="1"/>
            <a:ext cx="12192000" cy="6864349"/>
          </a:xfrm>
          <a:prstGeom prst="rect">
            <a:avLst/>
          </a:prstGeom>
          <a:noFill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4A33D-B0EC-F740-9881-BFBD0114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78BFC-333C-AF4C-8F1D-48C45D807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54" y="1825625"/>
            <a:ext cx="109106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2" name="Picture 4" descr="C:\Users\birute\Desktop\sensmetry\branding\presentation\logo-01.png"/>
          <p:cNvPicPr>
            <a:picLocks noChangeAspect="1" noChangeArrowheads="1"/>
          </p:cNvPicPr>
          <p:nvPr/>
        </p:nvPicPr>
        <p:blipFill>
          <a:blip r:embed="rId19"/>
          <a:srcRect t="19537" r="-13928"/>
          <a:stretch>
            <a:fillRect/>
          </a:stretch>
        </p:blipFill>
        <p:spPr bwMode="auto">
          <a:xfrm>
            <a:off x="10026313" y="6322418"/>
            <a:ext cx="2022813" cy="54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0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69" r:id="rId9"/>
    <p:sldLayoutId id="2147483687" r:id="rId10"/>
    <p:sldLayoutId id="2147483676" r:id="rId11"/>
    <p:sldLayoutId id="2147483680" r:id="rId12"/>
    <p:sldLayoutId id="2147483681" r:id="rId13"/>
    <p:sldLayoutId id="2147483679" r:id="rId14"/>
    <p:sldLayoutId id="2147483685" r:id="rId15"/>
    <p:sldLayoutId id="214748368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cap="none" baseline="0">
          <a:solidFill>
            <a:schemeClr val="tx1"/>
          </a:solidFill>
          <a:latin typeface="Apex New Light" pitchFamily="50" charset="0"/>
          <a:ea typeface="Apex New Light" pitchFamily="50" charset="0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4A33D-B0EC-F740-9881-BFBD0114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65125"/>
            <a:ext cx="10910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78BFC-333C-AF4C-8F1D-48C45D807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53" y="1825625"/>
            <a:ext cx="10910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:\Users\birute\Desktop\sensmetry\branding\presentation\logo-01.png"/>
          <p:cNvPicPr>
            <a:picLocks noChangeAspect="1" noChangeArrowheads="1"/>
          </p:cNvPicPr>
          <p:nvPr/>
        </p:nvPicPr>
        <p:blipFill>
          <a:blip r:embed="rId15"/>
          <a:srcRect t="19537" r="-13928"/>
          <a:stretch>
            <a:fillRect/>
          </a:stretch>
        </p:blipFill>
        <p:spPr bwMode="auto">
          <a:xfrm>
            <a:off x="10026313" y="6322418"/>
            <a:ext cx="2022813" cy="54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0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4" r:id="rId3"/>
    <p:sldLayoutId id="2147483673" r:id="rId4"/>
    <p:sldLayoutId id="2147483675" r:id="rId5"/>
    <p:sldLayoutId id="2147483667" r:id="rId6"/>
    <p:sldLayoutId id="2147483668" r:id="rId7"/>
    <p:sldLayoutId id="2147483677" r:id="rId8"/>
    <p:sldLayoutId id="2147483682" r:id="rId9"/>
    <p:sldLayoutId id="2147483683" r:id="rId10"/>
    <p:sldLayoutId id="2147483684" r:id="rId11"/>
    <p:sldLayoutId id="2147483678" r:id="rId12"/>
    <p:sldLayoutId id="214748367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cap="none" baseline="0">
          <a:solidFill>
            <a:schemeClr val="tx1"/>
          </a:solidFill>
          <a:latin typeface="Apex New Light" pitchFamily="50" charset="0"/>
          <a:ea typeface="Apex New Light" pitchFamily="50" charset="0"/>
          <a:cs typeface="+mj-cs"/>
        </a:defRPr>
      </a:lvl1pPr>
    </p:titleStyle>
    <p:bodyStyle>
      <a:lvl1pPr marL="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BC0BE1-1581-2B0C-90D5-8B574186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Enabling human value through safe and reliable automation</a:t>
            </a:r>
            <a:endParaRPr lang="en-LT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C6305-C018-D271-11E0-8DECD18AE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8405"/>
            <a:ext cx="10515600" cy="150018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Internship Opportunities at </a:t>
            </a:r>
            <a:r>
              <a:rPr lang="en-US" sz="2600" dirty="0" err="1"/>
              <a:t>Sensmetry</a:t>
            </a:r>
            <a:br>
              <a:rPr lang="en-US" sz="2600" dirty="0"/>
            </a:br>
            <a:endParaRPr lang="en-US" sz="1900" dirty="0"/>
          </a:p>
          <a:p>
            <a:r>
              <a:rPr lang="lt-LT" sz="1700" dirty="0">
                <a:solidFill>
                  <a:schemeClr val="tx1"/>
                </a:solidFill>
                <a:latin typeface="Apex New Light" pitchFamily="50" charset="0"/>
                <a:ea typeface="Apex New Light" pitchFamily="50" charset="0"/>
                <a:cs typeface="+mj-cs"/>
              </a:rPr>
              <a:t>Rūta </a:t>
            </a:r>
            <a:r>
              <a:rPr lang="lt-LT" sz="1700" dirty="0" err="1">
                <a:solidFill>
                  <a:schemeClr val="tx1"/>
                </a:solidFill>
                <a:latin typeface="Apex New Light" pitchFamily="50" charset="0"/>
                <a:ea typeface="Apex New Light" pitchFamily="50" charset="0"/>
                <a:cs typeface="+mj-cs"/>
              </a:rPr>
              <a:t>Kaupinytė-Gotesman</a:t>
            </a:r>
            <a:r>
              <a:rPr lang="lt-LT" sz="1700" dirty="0">
                <a:solidFill>
                  <a:schemeClr val="tx1"/>
                </a:solidFill>
                <a:latin typeface="Apex New Light" pitchFamily="50" charset="0"/>
                <a:ea typeface="Apex New Light" pitchFamily="50" charset="0"/>
                <a:cs typeface="+mj-cs"/>
              </a:rPr>
              <a:t>, HR Manager</a:t>
            </a:r>
          </a:p>
          <a:p>
            <a:r>
              <a:rPr lang="en-GB" sz="1700" dirty="0">
                <a:solidFill>
                  <a:schemeClr val="tx1"/>
                </a:solidFill>
                <a:latin typeface="Apex New Light" pitchFamily="50" charset="0"/>
                <a:ea typeface="Apex New Light" pitchFamily="50" charset="0"/>
                <a:cs typeface="+mj-cs"/>
              </a:rPr>
              <a:t>Math Career Day 2023</a:t>
            </a:r>
            <a:r>
              <a:rPr lang="lt-LT" sz="1700" dirty="0">
                <a:solidFill>
                  <a:schemeClr val="tx1"/>
                </a:solidFill>
                <a:latin typeface="Apex New Light" pitchFamily="50" charset="0"/>
                <a:ea typeface="Apex New Light" pitchFamily="50" charset="0"/>
                <a:cs typeface="+mj-cs"/>
              </a:rPr>
              <a:t>, UPSALA  UNIVERSITET, 2023-04-25</a:t>
            </a:r>
            <a:endParaRPr lang="en-LT" sz="1700" dirty="0">
              <a:solidFill>
                <a:schemeClr val="tx1"/>
              </a:solidFill>
              <a:latin typeface="Apex New Light" pitchFamily="50" charset="0"/>
              <a:ea typeface="Apex New Light" pitchFamily="50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393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8;p4">
            <a:extLst>
              <a:ext uri="{FF2B5EF4-FFF2-40B4-BE49-F238E27FC236}">
                <a16:creationId xmlns:a16="http://schemas.microsoft.com/office/drawing/2014/main" id="{24507C3B-0A03-9E1B-FF56-60B55D51DD56}"/>
              </a:ext>
            </a:extLst>
          </p:cNvPr>
          <p:cNvSpPr txBox="1"/>
          <p:nvPr/>
        </p:nvSpPr>
        <p:spPr>
          <a:xfrm>
            <a:off x="634753" y="365125"/>
            <a:ext cx="4016951" cy="40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HR Perspective</a:t>
            </a:r>
            <a:endParaRPr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3F648F5-2FF6-D81A-C28A-98256DAC6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2" t="80008" r="21550" b="15055"/>
          <a:stretch/>
        </p:blipFill>
        <p:spPr>
          <a:xfrm rot="5400000">
            <a:off x="-906261" y="4252362"/>
            <a:ext cx="3386825" cy="410358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33C9DC6-70D0-8B09-327E-058F5D812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1" t="85173" b="13395"/>
          <a:stretch/>
        </p:blipFill>
        <p:spPr>
          <a:xfrm>
            <a:off x="1052233" y="6728400"/>
            <a:ext cx="1743940" cy="36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BE2C8A6-111E-C8F2-53FC-8077C25C3055}"/>
              </a:ext>
            </a:extLst>
          </p:cNvPr>
          <p:cNvSpPr/>
          <p:nvPr/>
        </p:nvSpPr>
        <p:spPr>
          <a:xfrm>
            <a:off x="3492227" y="1390463"/>
            <a:ext cx="1702979" cy="1558547"/>
          </a:xfrm>
          <a:prstGeom prst="ellipse">
            <a:avLst/>
          </a:prstGeom>
          <a:solidFill>
            <a:srgbClr val="47B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000" dirty="0">
              <a:solidFill>
                <a:schemeClr val="accent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6103AA-2B13-CCDB-EEBE-70EE1C0BB886}"/>
              </a:ext>
            </a:extLst>
          </p:cNvPr>
          <p:cNvSpPr/>
          <p:nvPr/>
        </p:nvSpPr>
        <p:spPr>
          <a:xfrm>
            <a:off x="3429294" y="2817468"/>
            <a:ext cx="1702979" cy="1558547"/>
          </a:xfrm>
          <a:prstGeom prst="ellipse">
            <a:avLst/>
          </a:prstGeom>
          <a:solidFill>
            <a:srgbClr val="47B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000" dirty="0">
              <a:solidFill>
                <a:schemeClr val="accen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E5B26A-2201-53F0-D685-CE4A000260E2}"/>
              </a:ext>
            </a:extLst>
          </p:cNvPr>
          <p:cNvSpPr/>
          <p:nvPr/>
        </p:nvSpPr>
        <p:spPr>
          <a:xfrm>
            <a:off x="3395029" y="4305283"/>
            <a:ext cx="1702979" cy="1558547"/>
          </a:xfrm>
          <a:prstGeom prst="ellipse">
            <a:avLst/>
          </a:prstGeom>
          <a:solidFill>
            <a:srgbClr val="47B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000" dirty="0">
              <a:solidFill>
                <a:schemeClr val="accent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EFB280-B0EA-E5DA-E779-DCB3DEB431A2}"/>
              </a:ext>
            </a:extLst>
          </p:cNvPr>
          <p:cNvGrpSpPr/>
          <p:nvPr/>
        </p:nvGrpSpPr>
        <p:grpSpPr>
          <a:xfrm>
            <a:off x="4446180" y="1770145"/>
            <a:ext cx="3618071" cy="3611422"/>
            <a:chOff x="1066166" y="1245018"/>
            <a:chExt cx="3618071" cy="361142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321B590-8495-7219-F91A-609C4EFE7937}"/>
                </a:ext>
              </a:extLst>
            </p:cNvPr>
            <p:cNvGrpSpPr/>
            <p:nvPr/>
          </p:nvGrpSpPr>
          <p:grpSpPr>
            <a:xfrm>
              <a:off x="1073543" y="1245018"/>
              <a:ext cx="3610694" cy="3611422"/>
              <a:chOff x="957429" y="1403681"/>
              <a:chExt cx="3610694" cy="361142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1798F0A-61A3-B4ED-762D-0FE0A6E49B99}"/>
                  </a:ext>
                </a:extLst>
              </p:cNvPr>
              <p:cNvSpPr/>
              <p:nvPr/>
            </p:nvSpPr>
            <p:spPr>
              <a:xfrm>
                <a:off x="957430" y="1403681"/>
                <a:ext cx="1161655" cy="1098139"/>
              </a:xfrm>
              <a:prstGeom prst="ellipse">
                <a:avLst/>
              </a:prstGeom>
              <a:solidFill>
                <a:srgbClr val="B5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20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12D2E90-F835-2DED-1F1E-1740F9AD8DA9}"/>
                  </a:ext>
                </a:extLst>
              </p:cNvPr>
              <p:cNvSpPr/>
              <p:nvPr/>
            </p:nvSpPr>
            <p:spPr>
              <a:xfrm>
                <a:off x="957429" y="2619254"/>
                <a:ext cx="1161655" cy="1098139"/>
              </a:xfrm>
              <a:prstGeom prst="ellipse">
                <a:avLst/>
              </a:prstGeom>
              <a:solidFill>
                <a:srgbClr val="B5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20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F30C4EF-5B5F-6C19-A603-6F6CAF491C07}"/>
                  </a:ext>
                </a:extLst>
              </p:cNvPr>
              <p:cNvSpPr/>
              <p:nvPr/>
            </p:nvSpPr>
            <p:spPr>
              <a:xfrm>
                <a:off x="957429" y="3916964"/>
                <a:ext cx="1161655" cy="1098139"/>
              </a:xfrm>
              <a:prstGeom prst="ellipse">
                <a:avLst/>
              </a:prstGeom>
              <a:solidFill>
                <a:srgbClr val="B5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2000" dirty="0"/>
              </a:p>
            </p:txBody>
          </p:sp>
          <p:sp>
            <p:nvSpPr>
              <p:cNvPr id="40" name="Google Shape;75;p17">
                <a:extLst>
                  <a:ext uri="{FF2B5EF4-FFF2-40B4-BE49-F238E27FC236}">
                    <a16:creationId xmlns:a16="http://schemas.microsoft.com/office/drawing/2014/main" id="{88D7B0F1-1590-1C92-51F4-AFA35CA955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8926" y="1724243"/>
                <a:ext cx="2318905" cy="437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33" tIns="45700" rIns="91433" bIns="45700" rtlCol="0" anchor="t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8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▪"/>
                  <a:defRPr sz="16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▪"/>
                  <a:defRPr sz="14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530" indent="0">
                  <a:buSzPct val="100000"/>
                  <a:buFont typeface="Wingdings" pitchFamily="2" charset="2"/>
                  <a:buNone/>
                </a:pPr>
                <a:r>
                  <a:rPr lang="en-GB" sz="2000" b="1" dirty="0">
                    <a:latin typeface="Avenir Next LT Pro" panose="020B0504020202020204" pitchFamily="34" charset="0"/>
                    <a:ea typeface="+mn-ea"/>
                  </a:rPr>
                  <a:t>Growth</a:t>
                </a:r>
                <a:endParaRPr lang="en-GB" sz="1600" b="1" dirty="0">
                  <a:latin typeface="Avenir Next LT Pro" panose="020B0504020202020204" pitchFamily="34" charset="0"/>
                  <a:ea typeface="+mn-ea"/>
                </a:endParaRPr>
              </a:p>
            </p:txBody>
          </p:sp>
          <p:sp>
            <p:nvSpPr>
              <p:cNvPr id="41" name="Google Shape;75;p17">
                <a:extLst>
                  <a:ext uri="{FF2B5EF4-FFF2-40B4-BE49-F238E27FC236}">
                    <a16:creationId xmlns:a16="http://schemas.microsoft.com/office/drawing/2014/main" id="{8E8DD989-52CB-335D-B3BC-6497D4AECB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6685" y="2917022"/>
                <a:ext cx="2318905" cy="437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33" tIns="45700" rIns="91433" bIns="45700" rtlCol="0" anchor="t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8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▪"/>
                  <a:defRPr sz="16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▪"/>
                  <a:defRPr sz="14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530" indent="0">
                  <a:buSzPct val="100000"/>
                  <a:buFont typeface="Wingdings" pitchFamily="2" charset="2"/>
                  <a:buNone/>
                </a:pPr>
                <a:r>
                  <a:rPr lang="en-GB" sz="2000" b="1" dirty="0">
                    <a:latin typeface="Avenir Next LT Pro" panose="020B0504020202020204" pitchFamily="34" charset="0"/>
                    <a:ea typeface="+mn-ea"/>
                  </a:rPr>
                  <a:t>Identity</a:t>
                </a:r>
              </a:p>
            </p:txBody>
          </p:sp>
          <p:sp>
            <p:nvSpPr>
              <p:cNvPr id="42" name="Google Shape;75;p17">
                <a:extLst>
                  <a:ext uri="{FF2B5EF4-FFF2-40B4-BE49-F238E27FC236}">
                    <a16:creationId xmlns:a16="http://schemas.microsoft.com/office/drawing/2014/main" id="{57639243-E66D-37BB-B542-CAC8D5562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9218" y="4247453"/>
                <a:ext cx="2318905" cy="437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33" tIns="45700" rIns="91433" bIns="45700" rtlCol="0" anchor="t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8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▪"/>
                  <a:defRPr sz="16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▪"/>
                  <a:defRPr sz="14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530" indent="0">
                  <a:buSzPct val="100000"/>
                  <a:buFont typeface="Wingdings" pitchFamily="2" charset="2"/>
                  <a:buNone/>
                </a:pPr>
                <a:r>
                  <a:rPr lang="en-GB" sz="2000" b="1" dirty="0">
                    <a:latin typeface="Avenir Next LT Pro" panose="020B0504020202020204" pitchFamily="34" charset="0"/>
                    <a:ea typeface="+mn-ea"/>
                  </a:rPr>
                  <a:t>Positioning</a:t>
                </a:r>
              </a:p>
            </p:txBody>
          </p:sp>
        </p:grpSp>
        <p:pic>
          <p:nvPicPr>
            <p:cNvPr id="34" name="Picture 2" descr="Growth - Free farming and gardening icons">
              <a:extLst>
                <a:ext uri="{FF2B5EF4-FFF2-40B4-BE49-F238E27FC236}">
                  <a16:creationId xmlns:a16="http://schemas.microsoft.com/office/drawing/2014/main" id="{2B96E6AE-7EDB-9684-1229-B0C52D5DF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880" y="1375731"/>
              <a:ext cx="746983" cy="746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identity Icon - Free PNG &amp; SVG 883111 - Noun Project">
              <a:extLst>
                <a:ext uri="{FF2B5EF4-FFF2-40B4-BE49-F238E27FC236}">
                  <a16:creationId xmlns:a16="http://schemas.microsoft.com/office/drawing/2014/main" id="{05F193DF-1423-EFD8-1B93-D40ED331E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880" y="2682017"/>
              <a:ext cx="746983" cy="746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Focus Icon Images - Free Download on Freepik">
              <a:extLst>
                <a:ext uri="{FF2B5EF4-FFF2-40B4-BE49-F238E27FC236}">
                  <a16:creationId xmlns:a16="http://schemas.microsoft.com/office/drawing/2014/main" id="{DAFC2833-77F2-C796-ECCF-BCE937408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66" y="3831716"/>
              <a:ext cx="1176408" cy="94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 descr="Shape, rectangle&#10;&#10;Description automatically generated">
            <a:extLst>
              <a:ext uri="{FF2B5EF4-FFF2-40B4-BE49-F238E27FC236}">
                <a16:creationId xmlns:a16="http://schemas.microsoft.com/office/drawing/2014/main" id="{83F30E5D-CB99-C134-D902-B0EF22AEB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2" t="80008" r="21550" b="15055"/>
          <a:stretch/>
        </p:blipFill>
        <p:spPr>
          <a:xfrm rot="5400000">
            <a:off x="8572593" y="2828444"/>
            <a:ext cx="3386826" cy="410358"/>
          </a:xfrm>
          <a:prstGeom prst="rect">
            <a:avLst/>
          </a:prstGeom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:a16="http://schemas.microsoft.com/office/drawing/2014/main" id="{EA3502A9-CA55-EC25-3409-AB039EC23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1" t="85173" b="13395"/>
          <a:stretch/>
        </p:blipFill>
        <p:spPr>
          <a:xfrm>
            <a:off x="8316887" y="731918"/>
            <a:ext cx="174394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8;p4">
            <a:extLst>
              <a:ext uri="{FF2B5EF4-FFF2-40B4-BE49-F238E27FC236}">
                <a16:creationId xmlns:a16="http://schemas.microsoft.com/office/drawing/2014/main" id="{03F5A5A7-880C-BCEE-61DF-6CB9BEEEE2B8}"/>
              </a:ext>
            </a:extLst>
          </p:cNvPr>
          <p:cNvSpPr txBox="1"/>
          <p:nvPr/>
        </p:nvSpPr>
        <p:spPr>
          <a:xfrm>
            <a:off x="634753" y="365125"/>
            <a:ext cx="10910657" cy="40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Math at </a:t>
            </a:r>
            <a:r>
              <a:rPr lang="en-GB" sz="2400" b="1" i="0" u="none" strike="noStrike" cap="none" dirty="0" err="1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Sensmetry</a:t>
            </a:r>
            <a:endParaRPr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9B2F9AE-ED91-86FD-0116-5B6BC5C5E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374117"/>
              </p:ext>
            </p:extLst>
          </p:nvPr>
        </p:nvGraphicFramePr>
        <p:xfrm>
          <a:off x="6262169" y="3028411"/>
          <a:ext cx="4969329" cy="359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223;p3">
            <a:extLst>
              <a:ext uri="{FF2B5EF4-FFF2-40B4-BE49-F238E27FC236}">
                <a16:creationId xmlns:a16="http://schemas.microsoft.com/office/drawing/2014/main" id="{292691E0-BEFE-4BCD-FAA1-2C021FF63D98}"/>
              </a:ext>
            </a:extLst>
          </p:cNvPr>
          <p:cNvSpPr txBox="1"/>
          <p:nvPr/>
        </p:nvSpPr>
        <p:spPr>
          <a:xfrm>
            <a:off x="634753" y="1410240"/>
            <a:ext cx="39953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200"/>
              <a:defRPr sz="1200" b="1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/>
              <a:t>System Engineering and Controls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/>
              <a:t>General Software Engineering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/>
              <a:t>Embedded Software Engineering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/>
              <a:t>Data Engineering Science</a:t>
            </a:r>
            <a:endParaRPr sz="1600" b="0" dirty="0"/>
          </a:p>
        </p:txBody>
      </p:sp>
      <p:pic>
        <p:nvPicPr>
          <p:cNvPr id="1028" name="Picture 4" descr="No alternative text description for this image">
            <a:extLst>
              <a:ext uri="{FF2B5EF4-FFF2-40B4-BE49-F238E27FC236}">
                <a16:creationId xmlns:a16="http://schemas.microsoft.com/office/drawing/2014/main" id="{FAEFCBB8-5234-B76A-E842-7623282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3" y="3175587"/>
            <a:ext cx="4262362" cy="31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0E058C-7D6C-3628-7E4A-22BBDBE7C24E}"/>
              </a:ext>
            </a:extLst>
          </p:cNvPr>
          <p:cNvSpPr txBox="1"/>
          <p:nvPr/>
        </p:nvSpPr>
        <p:spPr>
          <a:xfrm>
            <a:off x="10148130" y="1825038"/>
            <a:ext cx="19812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algn="ctr">
              <a:lnSpc>
                <a:spcPct val="90000"/>
              </a:lnSpc>
              <a:spcBef>
                <a:spcPts val="1200"/>
              </a:spcBef>
              <a:buSzPts val="1800"/>
              <a:defRPr b="1">
                <a:latin typeface="Avenir Next LT Pro" panose="020B0504020202020204" pitchFamily="34" charset="0"/>
              </a:defRPr>
            </a:lvl1pPr>
          </a:lstStyle>
          <a:p>
            <a:pPr marL="0" algn="l"/>
            <a:r>
              <a:rPr lang="en-US" sz="1400" dirty="0"/>
              <a:t>Vilnius</a:t>
            </a:r>
            <a:r>
              <a:rPr lang="en-US" sz="1400" b="0" dirty="0"/>
              <a:t>, Lithuania</a:t>
            </a:r>
            <a:r>
              <a:rPr lang="en-US" sz="1400" dirty="0"/>
              <a:t> </a:t>
            </a:r>
            <a:r>
              <a:rPr lang="en-US" sz="1400" b="0" dirty="0"/>
              <a:t>and </a:t>
            </a:r>
            <a:r>
              <a:rPr lang="en-US" sz="1400" dirty="0"/>
              <a:t>Uppsala</a:t>
            </a:r>
            <a:r>
              <a:rPr lang="en-US" sz="1400" b="0" dirty="0"/>
              <a:t>, Sweden.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9242F0-2E1B-1F67-0B7C-C1EF5E5A4DC3}"/>
              </a:ext>
            </a:extLst>
          </p:cNvPr>
          <p:cNvSpPr txBox="1"/>
          <p:nvPr/>
        </p:nvSpPr>
        <p:spPr>
          <a:xfrm>
            <a:off x="6583536" y="1797136"/>
            <a:ext cx="201089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algn="ctr">
              <a:lnSpc>
                <a:spcPct val="90000"/>
              </a:lnSpc>
              <a:spcBef>
                <a:spcPts val="1200"/>
              </a:spcBef>
              <a:buSzPts val="1800"/>
              <a:defRPr>
                <a:latin typeface="Avenir Next LT Pro" panose="020B0504020202020204" pitchFamily="34" charset="0"/>
              </a:defRPr>
            </a:lvl1pPr>
          </a:lstStyle>
          <a:p>
            <a:pPr marL="0" algn="l"/>
            <a:r>
              <a:rPr lang="en-US" sz="1400" dirty="0">
                <a:solidFill>
                  <a:schemeClr val="tx1"/>
                </a:solidFill>
              </a:rPr>
              <a:t>International research team &amp; top talent, </a:t>
            </a:r>
            <a:r>
              <a:rPr lang="en-US" sz="1400" b="1" dirty="0">
                <a:solidFill>
                  <a:schemeClr val="tx1"/>
                </a:solidFill>
              </a:rPr>
              <a:t>100% growth </a:t>
            </a:r>
            <a:r>
              <a:rPr lang="en-US" sz="1400" dirty="0">
                <a:solidFill>
                  <a:schemeClr val="tx1"/>
                </a:solidFill>
              </a:rPr>
              <a:t>since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B1218F-2070-7A4E-B19D-8966EEEDFC58}"/>
              </a:ext>
            </a:extLst>
          </p:cNvPr>
          <p:cNvSpPr txBox="1"/>
          <p:nvPr/>
        </p:nvSpPr>
        <p:spPr>
          <a:xfrm>
            <a:off x="6583537" y="14390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sz="2000" dirty="0">
                <a:latin typeface="Avenir Next LT Pro" panose="020B0504020202020204" pitchFamily="34" charset="0"/>
              </a:rPr>
              <a:t>Team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43AFA-E7C9-2E08-1DA9-CA4EBC17AC58}"/>
              </a:ext>
            </a:extLst>
          </p:cNvPr>
          <p:cNvSpPr txBox="1"/>
          <p:nvPr/>
        </p:nvSpPr>
        <p:spPr>
          <a:xfrm>
            <a:off x="10118433" y="1427804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sz="2000" dirty="0">
                <a:latin typeface="Avenir Next LT Pro" panose="020B0504020202020204" pitchFamily="34" charset="0"/>
              </a:rPr>
              <a:t>Locations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AA3AF1-52D4-210A-A736-5AAD7FED9C4F}"/>
              </a:ext>
            </a:extLst>
          </p:cNvPr>
          <p:cNvSpPr/>
          <p:nvPr/>
        </p:nvSpPr>
        <p:spPr>
          <a:xfrm>
            <a:off x="5211937" y="1416136"/>
            <a:ext cx="1219200" cy="1219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30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E351BA-AF64-DF0D-3662-D5FA9EE9C0F0}"/>
              </a:ext>
            </a:extLst>
          </p:cNvPr>
          <p:cNvSpPr/>
          <p:nvPr/>
        </p:nvSpPr>
        <p:spPr>
          <a:xfrm>
            <a:off x="8746834" y="1427804"/>
            <a:ext cx="1219200" cy="121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413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8;p4">
            <a:extLst>
              <a:ext uri="{FF2B5EF4-FFF2-40B4-BE49-F238E27FC236}">
                <a16:creationId xmlns:a16="http://schemas.microsoft.com/office/drawing/2014/main" id="{1452B0A3-1BCF-71DF-9692-F20508C550B4}"/>
              </a:ext>
            </a:extLst>
          </p:cNvPr>
          <p:cNvSpPr txBox="1"/>
          <p:nvPr/>
        </p:nvSpPr>
        <p:spPr>
          <a:xfrm>
            <a:off x="634753" y="365125"/>
            <a:ext cx="10910657" cy="40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Our journey</a:t>
            </a:r>
            <a:endParaRPr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F084A8-1668-AF2B-85BA-D80F7D49B223}"/>
              </a:ext>
            </a:extLst>
          </p:cNvPr>
          <p:cNvCxnSpPr>
            <a:cxnSpLocks/>
          </p:cNvCxnSpPr>
          <p:nvPr/>
        </p:nvCxnSpPr>
        <p:spPr>
          <a:xfrm>
            <a:off x="762000" y="3223821"/>
            <a:ext cx="105918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3CB2FC5-751E-FDFC-824B-4C596E27C3F1}"/>
              </a:ext>
            </a:extLst>
          </p:cNvPr>
          <p:cNvSpPr/>
          <p:nvPr/>
        </p:nvSpPr>
        <p:spPr>
          <a:xfrm>
            <a:off x="2148641" y="3163949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15;p3">
            <a:extLst>
              <a:ext uri="{FF2B5EF4-FFF2-40B4-BE49-F238E27FC236}">
                <a16:creationId xmlns:a16="http://schemas.microsoft.com/office/drawing/2014/main" id="{2E1B7E15-2B8C-8035-1123-0D5B63E37062}"/>
              </a:ext>
            </a:extLst>
          </p:cNvPr>
          <p:cNvSpPr txBox="1"/>
          <p:nvPr/>
        </p:nvSpPr>
        <p:spPr>
          <a:xfrm>
            <a:off x="1032831" y="3601897"/>
            <a:ext cx="2316082" cy="71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90000"/>
              </a:lnSpc>
              <a:buSzPts val="1200"/>
              <a:defRPr sz="12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AV Industry</a:t>
            </a:r>
            <a:endParaRPr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Safety-Critical Systems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6" name="Google Shape;218;p3">
            <a:extLst>
              <a:ext uri="{FF2B5EF4-FFF2-40B4-BE49-F238E27FC236}">
                <a16:creationId xmlns:a16="http://schemas.microsoft.com/office/drawing/2014/main" id="{6D1A7FAC-3196-88EF-2680-E5EE25FC9596}"/>
              </a:ext>
            </a:extLst>
          </p:cNvPr>
          <p:cNvSpPr txBox="1"/>
          <p:nvPr/>
        </p:nvSpPr>
        <p:spPr>
          <a:xfrm>
            <a:off x="4473912" y="3601897"/>
            <a:ext cx="2578719" cy="73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200"/>
              <a:defRPr sz="1200" b="1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1"/>
                </a:solidFill>
              </a:rPr>
              <a:t>Space &amp; Marine</a:t>
            </a:r>
            <a:endParaRPr sz="2400" dirty="0">
              <a:solidFill>
                <a:schemeClr val="accent1"/>
              </a:solidFill>
            </a:endParaRPr>
          </a:p>
          <a:p>
            <a:r>
              <a:rPr lang="en-GB" sz="2400" b="0" dirty="0"/>
              <a:t>Mission-Critical Systems</a:t>
            </a:r>
            <a:endParaRPr sz="2400" b="0" dirty="0"/>
          </a:p>
        </p:txBody>
      </p:sp>
      <p:sp>
        <p:nvSpPr>
          <p:cNvPr id="32" name="Google Shape;223;p3">
            <a:extLst>
              <a:ext uri="{FF2B5EF4-FFF2-40B4-BE49-F238E27FC236}">
                <a16:creationId xmlns:a16="http://schemas.microsoft.com/office/drawing/2014/main" id="{A255589E-F515-5C30-A3D6-3F1DC0EA7AF8}"/>
              </a:ext>
            </a:extLst>
          </p:cNvPr>
          <p:cNvSpPr txBox="1"/>
          <p:nvPr/>
        </p:nvSpPr>
        <p:spPr>
          <a:xfrm>
            <a:off x="8111170" y="3601897"/>
            <a:ext cx="252286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200"/>
              <a:defRPr sz="1200" b="1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1"/>
                </a:solidFill>
              </a:rPr>
              <a:t>Digital </a:t>
            </a:r>
            <a:r>
              <a:rPr lang="en-GB" sz="2400" dirty="0">
                <a:solidFill>
                  <a:srgbClr val="47BA8A"/>
                </a:solidFill>
              </a:rPr>
              <a:t>Thread</a:t>
            </a:r>
          </a:p>
          <a:p>
            <a:r>
              <a:rPr lang="en-GB" sz="2400" b="0" dirty="0"/>
              <a:t>Mission &amp; Safety Critical Systems</a:t>
            </a:r>
            <a:endParaRPr sz="2400" b="0" dirty="0"/>
          </a:p>
        </p:txBody>
      </p:sp>
      <p:pic>
        <p:nvPicPr>
          <p:cNvPr id="35" name="Google Shape;219;p3" descr="Text&#10;&#10;Description automatically generated">
            <a:extLst>
              <a:ext uri="{FF2B5EF4-FFF2-40B4-BE49-F238E27FC236}">
                <a16:creationId xmlns:a16="http://schemas.microsoft.com/office/drawing/2014/main" id="{CF90AA8F-4479-0D20-3C03-6C31C9E6D26C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645" t="10209" r="13684" b="22715"/>
          <a:stretch/>
        </p:blipFill>
        <p:spPr>
          <a:xfrm>
            <a:off x="4953000" y="2154686"/>
            <a:ext cx="762000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20;p3" descr="A picture containing text, tool, wrench&#10;&#10;Description automatically generated">
            <a:extLst>
              <a:ext uri="{FF2B5EF4-FFF2-40B4-BE49-F238E27FC236}">
                <a16:creationId xmlns:a16="http://schemas.microsoft.com/office/drawing/2014/main" id="{2BAB5ED0-4698-7746-074D-AD1E32269E46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6857" b="23874"/>
          <a:stretch/>
        </p:blipFill>
        <p:spPr>
          <a:xfrm>
            <a:off x="1633096" y="2170187"/>
            <a:ext cx="1031091" cy="6581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2CD26DB-BC9B-1DDF-869D-6E4ECE9D0322}"/>
              </a:ext>
            </a:extLst>
          </p:cNvPr>
          <p:cNvSpPr/>
          <p:nvPr/>
        </p:nvSpPr>
        <p:spPr>
          <a:xfrm>
            <a:off x="5791200" y="1555751"/>
            <a:ext cx="838200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oogle Shape;222;p3" descr="Shape&#10;&#10;Description automatically generated">
            <a:extLst>
              <a:ext uri="{FF2B5EF4-FFF2-40B4-BE49-F238E27FC236}">
                <a16:creationId xmlns:a16="http://schemas.microsoft.com/office/drawing/2014/main" id="{340CB184-53EC-80D9-9ED4-E2B5E6BC47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4700" y="2219844"/>
            <a:ext cx="542470" cy="58164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C22F417-DEBB-4356-1068-12DEC089DA96}"/>
              </a:ext>
            </a:extLst>
          </p:cNvPr>
          <p:cNvSpPr/>
          <p:nvPr/>
        </p:nvSpPr>
        <p:spPr>
          <a:xfrm>
            <a:off x="9372600" y="1576615"/>
            <a:ext cx="82296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Google Shape;221;p3" descr="Shape&#10;&#10;Description automatically generated with low confidence">
            <a:extLst>
              <a:ext uri="{FF2B5EF4-FFF2-40B4-BE49-F238E27FC236}">
                <a16:creationId xmlns:a16="http://schemas.microsoft.com/office/drawing/2014/main" id="{E66C05E0-EAD3-47DC-DACA-C80436D8F95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33560" y="2224924"/>
            <a:ext cx="530582" cy="53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20;p3" descr="A picture containing text, tool, wrench&#10;&#10;Description automatically generated">
            <a:extLst>
              <a:ext uri="{FF2B5EF4-FFF2-40B4-BE49-F238E27FC236}">
                <a16:creationId xmlns:a16="http://schemas.microsoft.com/office/drawing/2014/main" id="{B32916E1-6498-24CA-132A-E303DED091A3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6857" b="23874"/>
          <a:stretch/>
        </p:blipFill>
        <p:spPr>
          <a:xfrm>
            <a:off x="9982200" y="2156344"/>
            <a:ext cx="1031091" cy="65811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48EA195-8611-FECC-A339-F1C49EEA720C}"/>
              </a:ext>
            </a:extLst>
          </p:cNvPr>
          <p:cNvSpPr/>
          <p:nvPr/>
        </p:nvSpPr>
        <p:spPr>
          <a:xfrm>
            <a:off x="8610600" y="1555751"/>
            <a:ext cx="838200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oogle Shape;222;p3" descr="Shape&#10;&#10;Description automatically generated">
            <a:extLst>
              <a:ext uri="{FF2B5EF4-FFF2-40B4-BE49-F238E27FC236}">
                <a16:creationId xmlns:a16="http://schemas.microsoft.com/office/drawing/2014/main" id="{59AFC2C3-4FF6-F8FB-5060-7CD2690D4B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4100" y="2219844"/>
            <a:ext cx="542470" cy="58164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FA2A565-F4D3-6B3E-18A9-87E5944B1466}"/>
              </a:ext>
            </a:extLst>
          </p:cNvPr>
          <p:cNvSpPr/>
          <p:nvPr/>
        </p:nvSpPr>
        <p:spPr>
          <a:xfrm>
            <a:off x="5721040" y="3163949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6D9B80A-EF3B-D1C3-5C01-EEA1E7342236}"/>
              </a:ext>
            </a:extLst>
          </p:cNvPr>
          <p:cNvSpPr/>
          <p:nvPr/>
        </p:nvSpPr>
        <p:spPr>
          <a:xfrm>
            <a:off x="9330369" y="3163949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233;p4">
            <a:extLst>
              <a:ext uri="{FF2B5EF4-FFF2-40B4-BE49-F238E27FC236}">
                <a16:creationId xmlns:a16="http://schemas.microsoft.com/office/drawing/2014/main" id="{BA177B83-4A88-199C-21C7-8CB70AD428E0}"/>
              </a:ext>
            </a:extLst>
          </p:cNvPr>
          <p:cNvSpPr txBox="1">
            <a:spLocks/>
          </p:cNvSpPr>
          <p:nvPr/>
        </p:nvSpPr>
        <p:spPr>
          <a:xfrm>
            <a:off x="1272159" y="1667921"/>
            <a:ext cx="1752964" cy="29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SzPts val="1200"/>
            </a:pPr>
            <a:r>
              <a:rPr lang="en-GB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2019-2020</a:t>
            </a:r>
          </a:p>
        </p:txBody>
      </p:sp>
      <p:sp>
        <p:nvSpPr>
          <p:cNvPr id="51" name="Google Shape;233;p4">
            <a:extLst>
              <a:ext uri="{FF2B5EF4-FFF2-40B4-BE49-F238E27FC236}">
                <a16:creationId xmlns:a16="http://schemas.microsoft.com/office/drawing/2014/main" id="{4C6AC408-8F7F-556E-224A-3C9ED7EC612B}"/>
              </a:ext>
            </a:extLst>
          </p:cNvPr>
          <p:cNvSpPr txBox="1">
            <a:spLocks/>
          </p:cNvSpPr>
          <p:nvPr/>
        </p:nvSpPr>
        <p:spPr>
          <a:xfrm>
            <a:off x="4844558" y="1667921"/>
            <a:ext cx="1752964" cy="29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SzPts val="1200"/>
            </a:pPr>
            <a:r>
              <a:rPr lang="en-GB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2020-2023</a:t>
            </a:r>
          </a:p>
        </p:txBody>
      </p:sp>
      <p:sp>
        <p:nvSpPr>
          <p:cNvPr id="52" name="Google Shape;233;p4">
            <a:extLst>
              <a:ext uri="{FF2B5EF4-FFF2-40B4-BE49-F238E27FC236}">
                <a16:creationId xmlns:a16="http://schemas.microsoft.com/office/drawing/2014/main" id="{833D4838-377C-9E71-7C3E-C1CE3E8B8590}"/>
              </a:ext>
            </a:extLst>
          </p:cNvPr>
          <p:cNvSpPr txBox="1">
            <a:spLocks/>
          </p:cNvSpPr>
          <p:nvPr/>
        </p:nvSpPr>
        <p:spPr>
          <a:xfrm>
            <a:off x="8453887" y="1667921"/>
            <a:ext cx="1752964" cy="29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SzPts val="1200"/>
            </a:pPr>
            <a:r>
              <a:rPr lang="en-GB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2024+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A44BB2B-980B-A027-1B60-D54D11987906}"/>
              </a:ext>
            </a:extLst>
          </p:cNvPr>
          <p:cNvCxnSpPr>
            <a:cxnSpLocks/>
          </p:cNvCxnSpPr>
          <p:nvPr/>
        </p:nvCxnSpPr>
        <p:spPr>
          <a:xfrm>
            <a:off x="760688" y="3323606"/>
            <a:ext cx="105918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219;p3" descr="Text&#10;&#10;Description automatically generated">
            <a:extLst>
              <a:ext uri="{FF2B5EF4-FFF2-40B4-BE49-F238E27FC236}">
                <a16:creationId xmlns:a16="http://schemas.microsoft.com/office/drawing/2014/main" id="{BC901DF5-FE63-F073-4F5A-61E9EDF3DEEF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645" t="10209" r="13684" b="22715"/>
          <a:stretch/>
        </p:blipFill>
        <p:spPr>
          <a:xfrm>
            <a:off x="7746999" y="2149300"/>
            <a:ext cx="762000" cy="76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9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8;p4">
            <a:extLst>
              <a:ext uri="{FF2B5EF4-FFF2-40B4-BE49-F238E27FC236}">
                <a16:creationId xmlns:a16="http://schemas.microsoft.com/office/drawing/2014/main" id="{24507C3B-0A03-9E1B-FF56-60B55D51DD56}"/>
              </a:ext>
            </a:extLst>
          </p:cNvPr>
          <p:cNvSpPr txBox="1"/>
          <p:nvPr/>
        </p:nvSpPr>
        <p:spPr>
          <a:xfrm>
            <a:off x="634753" y="365125"/>
            <a:ext cx="4016951" cy="40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Why intern at </a:t>
            </a:r>
            <a:r>
              <a:rPr lang="en-GB" sz="2400" b="1" i="0" u="none" strike="noStrike" cap="none" dirty="0" err="1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Sensmetry</a:t>
            </a:r>
            <a:r>
              <a:rPr lang="en-GB" sz="2400" b="1" i="0" u="none" strike="noStrike" cap="none" dirty="0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?</a:t>
            </a:r>
            <a:endParaRPr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2A7D63-B2BF-18D9-EDA7-4CDD8CE4C0A9}"/>
              </a:ext>
            </a:extLst>
          </p:cNvPr>
          <p:cNvGrpSpPr/>
          <p:nvPr/>
        </p:nvGrpSpPr>
        <p:grpSpPr>
          <a:xfrm>
            <a:off x="964534" y="1354338"/>
            <a:ext cx="3743084" cy="5098674"/>
            <a:chOff x="876573" y="1238396"/>
            <a:chExt cx="3743084" cy="509867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E7A0C61-09A3-22C3-2A80-5C259BCFFD2C}"/>
                </a:ext>
              </a:extLst>
            </p:cNvPr>
            <p:cNvSpPr/>
            <p:nvPr/>
          </p:nvSpPr>
          <p:spPr>
            <a:xfrm>
              <a:off x="912426" y="2602430"/>
              <a:ext cx="1161655" cy="1098139"/>
            </a:xfrm>
            <a:prstGeom prst="ellipse">
              <a:avLst/>
            </a:prstGeom>
            <a:solidFill>
              <a:srgbClr val="B5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20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8E7DCA-A58A-18A2-4429-7BC1A556A07F}"/>
                </a:ext>
              </a:extLst>
            </p:cNvPr>
            <p:cNvGrpSpPr/>
            <p:nvPr/>
          </p:nvGrpSpPr>
          <p:grpSpPr>
            <a:xfrm>
              <a:off x="876573" y="1238396"/>
              <a:ext cx="1161655" cy="1098139"/>
              <a:chOff x="876573" y="1383536"/>
              <a:chExt cx="1161655" cy="109813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3E7427A-BC71-7427-F3B4-1E2AFD39A9AD}"/>
                  </a:ext>
                </a:extLst>
              </p:cNvPr>
              <p:cNvSpPr/>
              <p:nvPr/>
            </p:nvSpPr>
            <p:spPr>
              <a:xfrm>
                <a:off x="876573" y="1383536"/>
                <a:ext cx="1161655" cy="1098139"/>
              </a:xfrm>
              <a:prstGeom prst="ellipse">
                <a:avLst/>
              </a:prstGeom>
              <a:solidFill>
                <a:srgbClr val="B5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2000" dirty="0"/>
              </a:p>
            </p:txBody>
          </p:sp>
          <p:pic>
            <p:nvPicPr>
              <p:cNvPr id="20" name="Picture 14" descr="Check Mark Icon Vector Signs Thin Stock Vector (Royalty Free) 1364897357 |  Shutterstock">
                <a:extLst>
                  <a:ext uri="{FF2B5EF4-FFF2-40B4-BE49-F238E27FC236}">
                    <a16:creationId xmlns:a16="http://schemas.microsoft.com/office/drawing/2014/main" id="{D72F74D0-78D6-6F4D-D1EB-EF60437A13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73" t="56495" r="11922" b="18875"/>
              <a:stretch/>
            </p:blipFill>
            <p:spPr bwMode="auto">
              <a:xfrm>
                <a:off x="1086254" y="1577046"/>
                <a:ext cx="774652" cy="69171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D29575-4C14-2636-9DDA-C089B558406D}"/>
                </a:ext>
              </a:extLst>
            </p:cNvPr>
            <p:cNvSpPr/>
            <p:nvPr/>
          </p:nvSpPr>
          <p:spPr>
            <a:xfrm>
              <a:off x="957429" y="5238931"/>
              <a:ext cx="1161655" cy="1098139"/>
            </a:xfrm>
            <a:prstGeom prst="ellipse">
              <a:avLst/>
            </a:prstGeom>
            <a:solidFill>
              <a:srgbClr val="B5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20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0C5D1F-B608-2BCF-F63F-CB943E6B4078}"/>
                </a:ext>
              </a:extLst>
            </p:cNvPr>
            <p:cNvSpPr/>
            <p:nvPr/>
          </p:nvSpPr>
          <p:spPr>
            <a:xfrm>
              <a:off x="957429" y="3916964"/>
              <a:ext cx="1161655" cy="1098139"/>
            </a:xfrm>
            <a:prstGeom prst="ellipse">
              <a:avLst/>
            </a:prstGeom>
            <a:solidFill>
              <a:srgbClr val="B5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2000" dirty="0"/>
            </a:p>
          </p:txBody>
        </p:sp>
        <p:sp>
          <p:nvSpPr>
            <p:cNvPr id="11" name="Google Shape;75;p17">
              <a:extLst>
                <a:ext uri="{FF2B5EF4-FFF2-40B4-BE49-F238E27FC236}">
                  <a16:creationId xmlns:a16="http://schemas.microsoft.com/office/drawing/2014/main" id="{31148777-506C-97D5-6232-8FFABCA424E7}"/>
                </a:ext>
              </a:extLst>
            </p:cNvPr>
            <p:cNvSpPr txBox="1">
              <a:spLocks/>
            </p:cNvSpPr>
            <p:nvPr/>
          </p:nvSpPr>
          <p:spPr>
            <a:xfrm>
              <a:off x="2171682" y="2865771"/>
              <a:ext cx="2318905" cy="43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33" tIns="45700" rIns="91433" bIns="45700" rtlCol="0" anchor="t" anchorCtr="0">
              <a:noAutofit/>
            </a:bodyPr>
            <a:lstStyle>
              <a:lvl1pPr marL="609585" lvl="0" indent="-423323" algn="l" defTabSz="914400" rtl="0" eaLnBrk="1" latinLnBrk="0" hangingPunct="1">
                <a:lnSpc>
                  <a:spcPct val="90000"/>
                </a:lnSpc>
                <a:spcBef>
                  <a:spcPts val="1067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8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1pPr>
              <a:lvl2pPr marL="1219170" lvl="1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" pitchFamily="2" charset="2"/>
                <a:buChar char="▪"/>
                <a:defRPr sz="16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2pPr>
              <a:lvl3pPr marL="1828754" lvl="2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" pitchFamily="2" charset="2"/>
                <a:buChar char="▪"/>
                <a:defRPr sz="14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3pPr>
              <a:lvl4pPr marL="2438339" lvl="3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4pPr>
              <a:lvl5pPr marL="3047924" lvl="4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5pPr>
              <a:lvl6pPr marL="3657509" lvl="5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67093" lvl="6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76678" lvl="7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263" lvl="8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8530" indent="0">
                <a:buSzPct val="100000"/>
                <a:buFont typeface="Wingdings" pitchFamily="2" charset="2"/>
                <a:buNone/>
              </a:pPr>
              <a:r>
                <a:rPr lang="en-GB" sz="2000" b="1" dirty="0">
                  <a:latin typeface="Avenir Next LT Pro" panose="020B0504020202020204" pitchFamily="34" charset="0"/>
                  <a:ea typeface="+mn-ea"/>
                </a:rPr>
                <a:t>Complexity</a:t>
              </a:r>
              <a:endParaRPr lang="en-GB" sz="1600" b="1" dirty="0">
                <a:latin typeface="Avenir Next LT Pro" panose="020B0504020202020204" pitchFamily="34" charset="0"/>
                <a:ea typeface="+mn-ea"/>
              </a:endParaRPr>
            </a:p>
          </p:txBody>
        </p:sp>
        <p:sp>
          <p:nvSpPr>
            <p:cNvPr id="12" name="Google Shape;75;p17">
              <a:extLst>
                <a:ext uri="{FF2B5EF4-FFF2-40B4-BE49-F238E27FC236}">
                  <a16:creationId xmlns:a16="http://schemas.microsoft.com/office/drawing/2014/main" id="{60365E01-BCD3-3C26-5765-E548E323F0B7}"/>
                </a:ext>
              </a:extLst>
            </p:cNvPr>
            <p:cNvSpPr txBox="1">
              <a:spLocks/>
            </p:cNvSpPr>
            <p:nvPr/>
          </p:nvSpPr>
          <p:spPr>
            <a:xfrm>
              <a:off x="2147785" y="1493888"/>
              <a:ext cx="2318905" cy="43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33" tIns="45700" rIns="91433" bIns="45700" rtlCol="0" anchor="t" anchorCtr="0">
              <a:noAutofit/>
            </a:bodyPr>
            <a:lstStyle>
              <a:lvl1pPr marL="609585" lvl="0" indent="-423323" algn="l" defTabSz="914400" rtl="0" eaLnBrk="1" latinLnBrk="0" hangingPunct="1">
                <a:lnSpc>
                  <a:spcPct val="90000"/>
                </a:lnSpc>
                <a:spcBef>
                  <a:spcPts val="1067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8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1pPr>
              <a:lvl2pPr marL="1219170" lvl="1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" pitchFamily="2" charset="2"/>
                <a:buChar char="▪"/>
                <a:defRPr sz="16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2pPr>
              <a:lvl3pPr marL="1828754" lvl="2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" pitchFamily="2" charset="2"/>
                <a:buChar char="▪"/>
                <a:defRPr sz="14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3pPr>
              <a:lvl4pPr marL="2438339" lvl="3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4pPr>
              <a:lvl5pPr marL="3047924" lvl="4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5pPr>
              <a:lvl6pPr marL="3657509" lvl="5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67093" lvl="6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76678" lvl="7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263" lvl="8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8530" indent="0">
                <a:buSzPct val="100000"/>
                <a:buFont typeface="Wingdings" pitchFamily="2" charset="2"/>
                <a:buNone/>
              </a:pPr>
              <a:r>
                <a:rPr lang="en-GB" sz="2000" b="1" dirty="0">
                  <a:latin typeface="Avenir Next LT Pro" panose="020B0504020202020204" pitchFamily="34" charset="0"/>
                  <a:ea typeface="+mn-ea"/>
                </a:rPr>
                <a:t>Meaningfulness</a:t>
              </a:r>
            </a:p>
          </p:txBody>
        </p:sp>
        <p:sp>
          <p:nvSpPr>
            <p:cNvPr id="13" name="Google Shape;75;p17">
              <a:extLst>
                <a:ext uri="{FF2B5EF4-FFF2-40B4-BE49-F238E27FC236}">
                  <a16:creationId xmlns:a16="http://schemas.microsoft.com/office/drawing/2014/main" id="{439E4754-DEE2-E291-FA46-ECE726E6BF96}"/>
                </a:ext>
              </a:extLst>
            </p:cNvPr>
            <p:cNvSpPr txBox="1">
              <a:spLocks/>
            </p:cNvSpPr>
            <p:nvPr/>
          </p:nvSpPr>
          <p:spPr>
            <a:xfrm>
              <a:off x="2268094" y="4223775"/>
              <a:ext cx="2318905" cy="43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33" tIns="45700" rIns="91433" bIns="45700" rtlCol="0" anchor="t" anchorCtr="0">
              <a:noAutofit/>
            </a:bodyPr>
            <a:lstStyle>
              <a:lvl1pPr marL="609585" lvl="0" indent="-423323" algn="l" defTabSz="914400" rtl="0" eaLnBrk="1" latinLnBrk="0" hangingPunct="1">
                <a:lnSpc>
                  <a:spcPct val="90000"/>
                </a:lnSpc>
                <a:spcBef>
                  <a:spcPts val="1067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8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1pPr>
              <a:lvl2pPr marL="1219170" lvl="1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" pitchFamily="2" charset="2"/>
                <a:buChar char="▪"/>
                <a:defRPr sz="16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2pPr>
              <a:lvl3pPr marL="1828754" lvl="2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" pitchFamily="2" charset="2"/>
                <a:buChar char="▪"/>
                <a:defRPr sz="14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3pPr>
              <a:lvl4pPr marL="2438339" lvl="3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4pPr>
              <a:lvl5pPr marL="3047924" lvl="4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5pPr>
              <a:lvl6pPr marL="3657509" lvl="5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67093" lvl="6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76678" lvl="7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263" lvl="8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8530" indent="0">
                <a:buSzPct val="100000"/>
                <a:buFont typeface="Wingdings" pitchFamily="2" charset="2"/>
                <a:buNone/>
              </a:pPr>
              <a:r>
                <a:rPr lang="en-GB" sz="2000" b="1" dirty="0">
                  <a:latin typeface="Avenir Next LT Pro" panose="020B0504020202020204" pitchFamily="34" charset="0"/>
                  <a:ea typeface="+mn-ea"/>
                </a:rPr>
                <a:t>Innovation</a:t>
              </a:r>
            </a:p>
          </p:txBody>
        </p:sp>
        <p:sp>
          <p:nvSpPr>
            <p:cNvPr id="14" name="Google Shape;75;p17">
              <a:extLst>
                <a:ext uri="{FF2B5EF4-FFF2-40B4-BE49-F238E27FC236}">
                  <a16:creationId xmlns:a16="http://schemas.microsoft.com/office/drawing/2014/main" id="{BBD94166-9A51-CE1E-A403-2F65DA4CCEC0}"/>
                </a:ext>
              </a:extLst>
            </p:cNvPr>
            <p:cNvSpPr txBox="1">
              <a:spLocks/>
            </p:cNvSpPr>
            <p:nvPr/>
          </p:nvSpPr>
          <p:spPr>
            <a:xfrm>
              <a:off x="2300752" y="5551961"/>
              <a:ext cx="2318905" cy="43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33" tIns="45700" rIns="91433" bIns="45700" rtlCol="0" anchor="t" anchorCtr="0">
              <a:noAutofit/>
            </a:bodyPr>
            <a:lstStyle>
              <a:lvl1pPr marL="609585" lvl="0" indent="-423323" algn="l" defTabSz="914400" rtl="0" eaLnBrk="1" latinLnBrk="0" hangingPunct="1">
                <a:lnSpc>
                  <a:spcPct val="90000"/>
                </a:lnSpc>
                <a:spcBef>
                  <a:spcPts val="1067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8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1pPr>
              <a:lvl2pPr marL="1219170" lvl="1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" pitchFamily="2" charset="2"/>
                <a:buChar char="▪"/>
                <a:defRPr sz="16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2pPr>
              <a:lvl3pPr marL="1828754" lvl="2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" pitchFamily="2" charset="2"/>
                <a:buChar char="▪"/>
                <a:defRPr sz="14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3pPr>
              <a:lvl4pPr marL="2438339" lvl="3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4pPr>
              <a:lvl5pPr marL="3047924" lvl="4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Wingdings" pitchFamily="2" charset="2"/>
                <a:buChar char="▪"/>
                <a:defRPr sz="1200" b="0" i="0" kern="1200">
                  <a:solidFill>
                    <a:schemeClr val="tx1"/>
                  </a:solidFill>
                  <a:latin typeface="Apex New Book" pitchFamily="50" charset="0"/>
                  <a:ea typeface="Apex New Book" pitchFamily="50" charset="0"/>
                  <a:cs typeface="+mn-cs"/>
                </a:defRPr>
              </a:lvl5pPr>
              <a:lvl6pPr marL="3657509" lvl="5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67093" lvl="6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76678" lvl="7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263" lvl="8" indent="-423323" algn="l" defTabSz="914400" rtl="0" eaLnBrk="1" latinLnBrk="0" hangingPunct="1">
                <a:lnSpc>
                  <a:spcPct val="90000"/>
                </a:lnSpc>
                <a:spcBef>
                  <a:spcPts val="533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8530" indent="0">
                <a:buSzPct val="100000"/>
                <a:buFont typeface="Wingdings" pitchFamily="2" charset="2"/>
                <a:buNone/>
              </a:pPr>
              <a:r>
                <a:rPr lang="en-GB" sz="2000" b="1" dirty="0">
                  <a:latin typeface="Avenir Next LT Pro" panose="020B0504020202020204" pitchFamily="34" charset="0"/>
                  <a:ea typeface="+mn-ea"/>
                </a:rPr>
                <a:t>Team</a:t>
              </a:r>
            </a:p>
          </p:txBody>
        </p:sp>
      </p:grpSp>
      <p:pic>
        <p:nvPicPr>
          <p:cNvPr id="3076" name="Picture 4" descr="Innovation Icon White Background, HD Png Download , Transparent Png Image -  PNGitem">
            <a:extLst>
              <a:ext uri="{FF2B5EF4-FFF2-40B4-BE49-F238E27FC236}">
                <a16:creationId xmlns:a16="http://schemas.microsoft.com/office/drawing/2014/main" id="{DF212152-8D3C-83AE-97A3-686C128A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39" y="4161381"/>
            <a:ext cx="1002556" cy="6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B456F2E-3184-3FCF-E7B1-896945CC2317}"/>
              </a:ext>
            </a:extLst>
          </p:cNvPr>
          <p:cNvSpPr/>
          <p:nvPr/>
        </p:nvSpPr>
        <p:spPr>
          <a:xfrm>
            <a:off x="5745570" y="1373337"/>
            <a:ext cx="1702979" cy="1558547"/>
          </a:xfrm>
          <a:prstGeom prst="ellipse">
            <a:avLst/>
          </a:prstGeom>
          <a:solidFill>
            <a:srgbClr val="47B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000" dirty="0">
              <a:solidFill>
                <a:schemeClr val="accent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283B94-8802-D061-B692-AC0E886BC4EF}"/>
              </a:ext>
            </a:extLst>
          </p:cNvPr>
          <p:cNvSpPr/>
          <p:nvPr/>
        </p:nvSpPr>
        <p:spPr>
          <a:xfrm>
            <a:off x="5682637" y="2800342"/>
            <a:ext cx="1702979" cy="1558547"/>
          </a:xfrm>
          <a:prstGeom prst="ellipse">
            <a:avLst/>
          </a:prstGeom>
          <a:solidFill>
            <a:srgbClr val="47B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000" dirty="0">
              <a:solidFill>
                <a:schemeClr val="accent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7CE8DF-2A7A-225B-294F-CB1D777FE47E}"/>
              </a:ext>
            </a:extLst>
          </p:cNvPr>
          <p:cNvSpPr/>
          <p:nvPr/>
        </p:nvSpPr>
        <p:spPr>
          <a:xfrm>
            <a:off x="5648372" y="4288157"/>
            <a:ext cx="1702979" cy="1558547"/>
          </a:xfrm>
          <a:prstGeom prst="ellipse">
            <a:avLst/>
          </a:prstGeom>
          <a:solidFill>
            <a:srgbClr val="47B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000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8233FF-0B0D-ECA0-63F8-CCD220C03BA8}"/>
              </a:ext>
            </a:extLst>
          </p:cNvPr>
          <p:cNvGrpSpPr/>
          <p:nvPr/>
        </p:nvGrpSpPr>
        <p:grpSpPr>
          <a:xfrm>
            <a:off x="6699523" y="1753019"/>
            <a:ext cx="3618071" cy="3611422"/>
            <a:chOff x="1066166" y="1245018"/>
            <a:chExt cx="3618071" cy="36114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2AABBEB-28E9-4E6E-5991-F2E574155CA7}"/>
                </a:ext>
              </a:extLst>
            </p:cNvPr>
            <p:cNvGrpSpPr/>
            <p:nvPr/>
          </p:nvGrpSpPr>
          <p:grpSpPr>
            <a:xfrm>
              <a:off x="1073543" y="1245018"/>
              <a:ext cx="3610694" cy="3611422"/>
              <a:chOff x="957429" y="1403681"/>
              <a:chExt cx="3610694" cy="36114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4851FB2-5452-DAEF-983F-1A62299A2DA6}"/>
                  </a:ext>
                </a:extLst>
              </p:cNvPr>
              <p:cNvSpPr/>
              <p:nvPr/>
            </p:nvSpPr>
            <p:spPr>
              <a:xfrm>
                <a:off x="957430" y="1403681"/>
                <a:ext cx="1161655" cy="1098139"/>
              </a:xfrm>
              <a:prstGeom prst="ellipse">
                <a:avLst/>
              </a:prstGeom>
              <a:solidFill>
                <a:srgbClr val="B5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20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6A42970-0B9C-AE5B-01B5-4137D274664C}"/>
                  </a:ext>
                </a:extLst>
              </p:cNvPr>
              <p:cNvSpPr/>
              <p:nvPr/>
            </p:nvSpPr>
            <p:spPr>
              <a:xfrm>
                <a:off x="957429" y="2619254"/>
                <a:ext cx="1161655" cy="1098139"/>
              </a:xfrm>
              <a:prstGeom prst="ellipse">
                <a:avLst/>
              </a:prstGeom>
              <a:solidFill>
                <a:srgbClr val="B5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20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853D741-6E40-39F8-669C-3AE5A63E7A38}"/>
                  </a:ext>
                </a:extLst>
              </p:cNvPr>
              <p:cNvSpPr/>
              <p:nvPr/>
            </p:nvSpPr>
            <p:spPr>
              <a:xfrm>
                <a:off x="957429" y="3916964"/>
                <a:ext cx="1161655" cy="1098139"/>
              </a:xfrm>
              <a:prstGeom prst="ellipse">
                <a:avLst/>
              </a:prstGeom>
              <a:solidFill>
                <a:srgbClr val="B5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2000" dirty="0"/>
              </a:p>
            </p:txBody>
          </p:sp>
          <p:sp>
            <p:nvSpPr>
              <p:cNvPr id="38" name="Google Shape;75;p17">
                <a:extLst>
                  <a:ext uri="{FF2B5EF4-FFF2-40B4-BE49-F238E27FC236}">
                    <a16:creationId xmlns:a16="http://schemas.microsoft.com/office/drawing/2014/main" id="{4560EF8F-0F9F-06EA-E53B-42F3AEF1C5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8926" y="1724243"/>
                <a:ext cx="2318905" cy="437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33" tIns="45700" rIns="91433" bIns="45700" rtlCol="0" anchor="t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8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▪"/>
                  <a:defRPr sz="16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▪"/>
                  <a:defRPr sz="14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530" indent="0">
                  <a:buSzPct val="100000"/>
                  <a:buFont typeface="Wingdings" pitchFamily="2" charset="2"/>
                  <a:buNone/>
                </a:pPr>
                <a:r>
                  <a:rPr lang="en-GB" sz="2000" b="1" dirty="0">
                    <a:latin typeface="Avenir Next LT Pro" panose="020B0504020202020204" pitchFamily="34" charset="0"/>
                    <a:ea typeface="+mn-ea"/>
                  </a:rPr>
                  <a:t>Growth</a:t>
                </a:r>
                <a:endParaRPr lang="en-GB" sz="1600" b="1" dirty="0">
                  <a:latin typeface="Avenir Next LT Pro" panose="020B0504020202020204" pitchFamily="34" charset="0"/>
                  <a:ea typeface="+mn-ea"/>
                </a:endParaRPr>
              </a:p>
            </p:txBody>
          </p:sp>
          <p:sp>
            <p:nvSpPr>
              <p:cNvPr id="39" name="Google Shape;75;p17">
                <a:extLst>
                  <a:ext uri="{FF2B5EF4-FFF2-40B4-BE49-F238E27FC236}">
                    <a16:creationId xmlns:a16="http://schemas.microsoft.com/office/drawing/2014/main" id="{B2B87759-1147-D708-9526-0D51E862FF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6685" y="2917022"/>
                <a:ext cx="2318905" cy="437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33" tIns="45700" rIns="91433" bIns="45700" rtlCol="0" anchor="t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8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▪"/>
                  <a:defRPr sz="16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▪"/>
                  <a:defRPr sz="14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530" indent="0">
                  <a:buSzPct val="100000"/>
                  <a:buFont typeface="Wingdings" pitchFamily="2" charset="2"/>
                  <a:buNone/>
                </a:pPr>
                <a:r>
                  <a:rPr lang="en-GB" sz="2000" b="1" dirty="0">
                    <a:latin typeface="Avenir Next LT Pro" panose="020B0504020202020204" pitchFamily="34" charset="0"/>
                    <a:ea typeface="+mn-ea"/>
                  </a:rPr>
                  <a:t>Identity</a:t>
                </a:r>
              </a:p>
            </p:txBody>
          </p:sp>
          <p:sp>
            <p:nvSpPr>
              <p:cNvPr id="40" name="Google Shape;75;p17">
                <a:extLst>
                  <a:ext uri="{FF2B5EF4-FFF2-40B4-BE49-F238E27FC236}">
                    <a16:creationId xmlns:a16="http://schemas.microsoft.com/office/drawing/2014/main" id="{F0973B7D-4721-021F-FC51-1540DEB7F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9218" y="4247453"/>
                <a:ext cx="2318905" cy="437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33" tIns="45700" rIns="91433" bIns="45700" rtlCol="0" anchor="t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8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▪"/>
                  <a:defRPr sz="16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▪"/>
                  <a:defRPr sz="14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Wingdings" pitchFamily="2" charset="2"/>
                  <a:buChar char="▪"/>
                  <a:defRPr sz="1200" b="0" i="0" kern="1200">
                    <a:solidFill>
                      <a:schemeClr val="tx1"/>
                    </a:solidFill>
                    <a:latin typeface="Apex New Book" pitchFamily="50" charset="0"/>
                    <a:ea typeface="Apex New Book" pitchFamily="50" charset="0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533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530" indent="0">
                  <a:buSzPct val="100000"/>
                  <a:buFont typeface="Wingdings" pitchFamily="2" charset="2"/>
                  <a:buNone/>
                </a:pPr>
                <a:r>
                  <a:rPr lang="en-GB" sz="2000" b="1" dirty="0">
                    <a:latin typeface="Avenir Next LT Pro" panose="020B0504020202020204" pitchFamily="34" charset="0"/>
                    <a:ea typeface="+mn-ea"/>
                  </a:rPr>
                  <a:t>Positioning</a:t>
                </a:r>
              </a:p>
            </p:txBody>
          </p:sp>
        </p:grpSp>
        <p:pic>
          <p:nvPicPr>
            <p:cNvPr id="32" name="Picture 2" descr="Growth - Free farming and gardening icons">
              <a:extLst>
                <a:ext uri="{FF2B5EF4-FFF2-40B4-BE49-F238E27FC236}">
                  <a16:creationId xmlns:a16="http://schemas.microsoft.com/office/drawing/2014/main" id="{4E9A3838-BADD-3A9E-B691-D854B2F40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880" y="1375731"/>
              <a:ext cx="746983" cy="746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identity Icon - Free PNG &amp; SVG 883111 - Noun Project">
              <a:extLst>
                <a:ext uri="{FF2B5EF4-FFF2-40B4-BE49-F238E27FC236}">
                  <a16:creationId xmlns:a16="http://schemas.microsoft.com/office/drawing/2014/main" id="{70D75EED-20C8-66B9-E027-60333A74F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880" y="2682017"/>
              <a:ext cx="746983" cy="746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Focus Icon Images - Free Download on Freepik">
              <a:extLst>
                <a:ext uri="{FF2B5EF4-FFF2-40B4-BE49-F238E27FC236}">
                  <a16:creationId xmlns:a16="http://schemas.microsoft.com/office/drawing/2014/main" id="{1556612C-42C3-0472-98DF-9AF1EAD8B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66" y="3831716"/>
              <a:ext cx="1176408" cy="94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 descr="Data complexity icon linear isolated Royalty Free Vector">
            <a:extLst>
              <a:ext uri="{FF2B5EF4-FFF2-40B4-BE49-F238E27FC236}">
                <a16:creationId xmlns:a16="http://schemas.microsoft.com/office/drawing/2014/main" id="{C3DDE89E-22E7-FFD2-7B79-88E48242D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"/>
          <a:stretch/>
        </p:blipFill>
        <p:spPr bwMode="auto">
          <a:xfrm>
            <a:off x="1039805" y="2788974"/>
            <a:ext cx="97762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eam - Free hands and gestures icons">
            <a:extLst>
              <a:ext uri="{FF2B5EF4-FFF2-40B4-BE49-F238E27FC236}">
                <a16:creationId xmlns:a16="http://schemas.microsoft.com/office/drawing/2014/main" id="{997A4C23-8EBD-FEF2-F411-06B8B1A4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15" y="5568347"/>
            <a:ext cx="774652" cy="7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69772" y="5315224"/>
            <a:ext cx="4288367" cy="350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1900" b="0" dirty="0" err="1">
                <a:latin typeface="Apex New Light" panose="02010600040501010103" pitchFamily="2" charset="77"/>
                <a:ea typeface="Apex New Light" panose="02010600040501010103" pitchFamily="2" charset="77"/>
                <a:cs typeface="+mj-cs"/>
              </a:rPr>
              <a:t>www.sensmetry.com</a:t>
            </a:r>
            <a:endParaRPr lang="en-GB" sz="1900" b="0" dirty="0">
              <a:latin typeface="Apex New Light" panose="02010600040501010103" pitchFamily="2" charset="77"/>
              <a:ea typeface="Apex New Light" panose="02010600040501010103" pitchFamily="2" charset="77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9236" y="4037356"/>
            <a:ext cx="4305299" cy="58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accent3"/>
              </a:buCl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ex New Book" pitchFamily="50" charset="0"/>
              <a:ea typeface="Apex New Book" pitchFamily="50" charset="0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39236" y="3687243"/>
            <a:ext cx="4288367" cy="350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accent3"/>
              </a:buClr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ex New Bold" pitchFamily="50" charset="0"/>
              <a:ea typeface="Apex New Bold" pitchFamily="50" charset="0"/>
              <a:cs typeface="+mn-cs"/>
            </a:endParaRPr>
          </a:p>
        </p:txBody>
      </p:sp>
      <p:sp>
        <p:nvSpPr>
          <p:cNvPr id="6" name="Google Shape;248;p4">
            <a:extLst>
              <a:ext uri="{FF2B5EF4-FFF2-40B4-BE49-F238E27FC236}">
                <a16:creationId xmlns:a16="http://schemas.microsoft.com/office/drawing/2014/main" id="{1B95B4B0-82CB-1DC7-E64E-0CF944CAE7AE}"/>
              </a:ext>
            </a:extLst>
          </p:cNvPr>
          <p:cNvSpPr txBox="1"/>
          <p:nvPr/>
        </p:nvSpPr>
        <p:spPr>
          <a:xfrm>
            <a:off x="510042" y="2291896"/>
            <a:ext cx="10910657" cy="40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1" i="0" u="none" strike="noStrike" cap="none" dirty="0">
              <a:solidFill>
                <a:schemeClr val="tx1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tx1"/>
                </a:solidFill>
                <a:latin typeface="Avenir Next LT Pro" panose="020B0504020202020204" pitchFamily="34" charset="0"/>
                <a:sym typeface="Arial"/>
              </a:rPr>
              <a:t>Connect with 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1" dirty="0">
              <a:latin typeface="Avenir Next LT Pro" panose="020B05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600" b="1" dirty="0" err="1">
                <a:latin typeface="Avenir Next LT Pro" panose="020B0504020202020204" pitchFamily="34" charset="0"/>
                <a:sym typeface="Arial"/>
              </a:rPr>
              <a:t>internships@sensmetry.com</a:t>
            </a:r>
            <a:endParaRPr sz="28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nsmestry presentation template (2)">
  <a:themeElements>
    <a:clrScheme name="sensmetry">
      <a:dk1>
        <a:srgbClr val="414042"/>
      </a:dk1>
      <a:lt1>
        <a:sysClr val="window" lastClr="FFFFFF"/>
      </a:lt1>
      <a:dk2>
        <a:srgbClr val="414042"/>
      </a:dk2>
      <a:lt2>
        <a:srgbClr val="FFFFFF"/>
      </a:lt2>
      <a:accent1>
        <a:srgbClr val="47BA8A"/>
      </a:accent1>
      <a:accent2>
        <a:srgbClr val="78D1F3"/>
      </a:accent2>
      <a:accent3>
        <a:srgbClr val="25A9E0"/>
      </a:accent3>
      <a:accent4>
        <a:srgbClr val="FFFFFF"/>
      </a:accent4>
      <a:accent5>
        <a:srgbClr val="25A9E0"/>
      </a:accent5>
      <a:accent6>
        <a:srgbClr val="78D1F3"/>
      </a:accent6>
      <a:hlink>
        <a:srgbClr val="47BA8A"/>
      </a:hlink>
      <a:folHlink>
        <a:srgbClr val="47BA8A"/>
      </a:folHlink>
    </a:clrScheme>
    <a:fontScheme name="sensmetry">
      <a:majorFont>
        <a:latin typeface="Apex New Light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chnical">
  <a:themeElements>
    <a:clrScheme name="sensmetry">
      <a:dk1>
        <a:srgbClr val="414042"/>
      </a:dk1>
      <a:lt1>
        <a:sysClr val="window" lastClr="FFFFFF"/>
      </a:lt1>
      <a:dk2>
        <a:srgbClr val="414042"/>
      </a:dk2>
      <a:lt2>
        <a:srgbClr val="FFFFFF"/>
      </a:lt2>
      <a:accent1>
        <a:srgbClr val="25A9E0"/>
      </a:accent1>
      <a:accent2>
        <a:srgbClr val="78D1F3"/>
      </a:accent2>
      <a:accent3>
        <a:srgbClr val="47BA8A"/>
      </a:accent3>
      <a:accent4>
        <a:srgbClr val="FFFFFF"/>
      </a:accent4>
      <a:accent5>
        <a:srgbClr val="A7DCF2"/>
      </a:accent5>
      <a:accent6>
        <a:srgbClr val="E4F5FC"/>
      </a:accent6>
      <a:hlink>
        <a:srgbClr val="90D5B8"/>
      </a:hlink>
      <a:folHlink>
        <a:srgbClr val="DAF1E7"/>
      </a:folHlink>
    </a:clrScheme>
    <a:fontScheme name="sensmetry">
      <a:majorFont>
        <a:latin typeface="Apex New Light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sensmestry presentation template (2)</Template>
  <TotalTime>1984</TotalTime>
  <Words>119</Words>
  <Application>Microsoft Macintosh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Apex New Bold</vt:lpstr>
      <vt:lpstr>Apex New Book</vt:lpstr>
      <vt:lpstr>Apex New Light</vt:lpstr>
      <vt:lpstr>Arial</vt:lpstr>
      <vt:lpstr>Avenir Next LT Pro</vt:lpstr>
      <vt:lpstr>Calibri</vt:lpstr>
      <vt:lpstr>Wingdings</vt:lpstr>
      <vt:lpstr>sensmestry presentation template (2)</vt:lpstr>
      <vt:lpstr>2_Technical</vt:lpstr>
      <vt:lpstr>Enabling human value through safe and reliable 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birute</dc:creator>
  <cp:lastModifiedBy>Ruta Kaupinyte</cp:lastModifiedBy>
  <cp:revision>17</cp:revision>
  <cp:lastPrinted>2019-06-10T20:48:03Z</cp:lastPrinted>
  <dcterms:created xsi:type="dcterms:W3CDTF">2019-10-08T12:22:03Z</dcterms:created>
  <dcterms:modified xsi:type="dcterms:W3CDTF">2023-04-25T09:33:50Z</dcterms:modified>
</cp:coreProperties>
</file>