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29"/>
  </p:notesMasterIdLst>
  <p:sldIdLst>
    <p:sldId id="256" r:id="rId3"/>
    <p:sldId id="279" r:id="rId4"/>
    <p:sldId id="267" r:id="rId5"/>
    <p:sldId id="282" r:id="rId6"/>
    <p:sldId id="268" r:id="rId7"/>
    <p:sldId id="291" r:id="rId8"/>
    <p:sldId id="289" r:id="rId9"/>
    <p:sldId id="287" r:id="rId10"/>
    <p:sldId id="295" r:id="rId11"/>
    <p:sldId id="285" r:id="rId12"/>
    <p:sldId id="290" r:id="rId13"/>
    <p:sldId id="296" r:id="rId14"/>
    <p:sldId id="302" r:id="rId15"/>
    <p:sldId id="303" r:id="rId16"/>
    <p:sldId id="301" r:id="rId17"/>
    <p:sldId id="304" r:id="rId18"/>
    <p:sldId id="300" r:id="rId19"/>
    <p:sldId id="293" r:id="rId20"/>
    <p:sldId id="294" r:id="rId21"/>
    <p:sldId id="298" r:id="rId22"/>
    <p:sldId id="299" r:id="rId23"/>
    <p:sldId id="281" r:id="rId24"/>
    <p:sldId id="275" r:id="rId25"/>
    <p:sldId id="276" r:id="rId26"/>
    <p:sldId id="305" r:id="rId27"/>
    <p:sldId id="277" r:id="rId28"/>
  </p:sldIdLst>
  <p:sldSz cx="12192000" cy="6858000"/>
  <p:notesSz cx="6794500" cy="99314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2C2"/>
    <a:srgbClr val="D2D2D2"/>
    <a:srgbClr val="E3E1E1"/>
    <a:srgbClr val="990100"/>
    <a:srgbClr val="81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71" autoAdjust="0"/>
    <p:restoredTop sz="75103" autoAdjust="0"/>
  </p:normalViewPr>
  <p:slideViewPr>
    <p:cSldViewPr snapToGrid="0" snapToObjects="1" showGuides="1">
      <p:cViewPr>
        <p:scale>
          <a:sx n="100" d="100"/>
          <a:sy n="100" d="100"/>
        </p:scale>
        <p:origin x="1044" y="2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8243736-8DD5-3B43-B536-FB33FE5D2FB6}" type="datetimeFigureOut">
              <a:rPr lang="sv-SE" smtClean="0"/>
              <a:t>2024-04-18</a:t>
            </a:fld>
            <a:endParaRPr lang="sv-SE"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4CDBBF70-B78B-ED49-9D2D-4C39D288CF64}" type="slidenum">
              <a:rPr lang="sv-SE" smtClean="0"/>
              <a:t>‹#›</a:t>
            </a:fld>
            <a:endParaRPr lang="sv-SE" dirty="0"/>
          </a:p>
        </p:txBody>
      </p:sp>
    </p:spTree>
    <p:extLst>
      <p:ext uri="{BB962C8B-B14F-4D97-AF65-F5344CB8AC3E}">
        <p14:creationId xmlns:p14="http://schemas.microsoft.com/office/powerpoint/2010/main" val="60558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b.se/contentassets/7ac16d89bdce4ee5bba4bfbb9d9437a5/sammanfattning-av-regionala-utbildnings-och-arbetsmarknadsprognoser.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b.se/contentassets/3c424ebe4366403da0d30dfba52fba87/uf0515_2023a01_br_am85br240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Sammanställd</a:t>
            </a:r>
            <a:r>
              <a:rPr lang="sv-SE" baseline="0" dirty="0"/>
              <a:t> 2022-06-30</a:t>
            </a:r>
          </a:p>
          <a:p>
            <a:r>
              <a:rPr lang="sv-SE" baseline="0" dirty="0"/>
              <a:t>Uppdaterad 2024-04-29</a:t>
            </a:r>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1</a:t>
            </a:fld>
            <a:endParaRPr lang="sv-SE" dirty="0"/>
          </a:p>
        </p:txBody>
      </p:sp>
    </p:spTree>
    <p:extLst>
      <p:ext uri="{BB962C8B-B14F-4D97-AF65-F5344CB8AC3E}">
        <p14:creationId xmlns:p14="http://schemas.microsoft.com/office/powerpoint/2010/main" val="1406749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15</a:t>
            </a:fld>
            <a:endParaRPr lang="sv-SE" dirty="0"/>
          </a:p>
        </p:txBody>
      </p:sp>
    </p:spTree>
    <p:extLst>
      <p:ext uri="{BB962C8B-B14F-4D97-AF65-F5344CB8AC3E}">
        <p14:creationId xmlns:p14="http://schemas.microsoft.com/office/powerpoint/2010/main" val="360835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16</a:t>
            </a:fld>
            <a:endParaRPr lang="sv-SE" dirty="0"/>
          </a:p>
        </p:txBody>
      </p:sp>
    </p:spTree>
    <p:extLst>
      <p:ext uri="{BB962C8B-B14F-4D97-AF65-F5344CB8AC3E}">
        <p14:creationId xmlns:p14="http://schemas.microsoft.com/office/powerpoint/2010/main" val="17029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Industriell ekonomi </a:t>
            </a:r>
            <a:r>
              <a:rPr lang="sv-SE" dirty="0"/>
              <a:t>2040: Balans</a:t>
            </a:r>
          </a:p>
          <a:p>
            <a:r>
              <a:rPr lang="sv-SE" dirty="0"/>
              <a:t>Väg och vatten, byggnad, lantmäteri 2040: Balans</a:t>
            </a:r>
          </a:p>
          <a:p>
            <a:r>
              <a:rPr lang="sv-SE" dirty="0"/>
              <a:t>Maskin-, fordons- och farkostteknik 2040: Balans</a:t>
            </a:r>
          </a:p>
          <a:p>
            <a:r>
              <a:rPr lang="sv-SE" b="1" dirty="0"/>
              <a:t>Teknisk fysik</a:t>
            </a:r>
            <a:r>
              <a:rPr lang="sv-SE" dirty="0"/>
              <a:t>, elektro- och datateknik 2040: </a:t>
            </a:r>
            <a:r>
              <a:rPr lang="sv-SE" b="1" dirty="0"/>
              <a:t>Brist</a:t>
            </a:r>
          </a:p>
          <a:p>
            <a:r>
              <a:rPr lang="sv-SE" b="0" dirty="0"/>
              <a:t>Kemi-, </a:t>
            </a:r>
            <a:r>
              <a:rPr lang="sv-SE" b="1" dirty="0"/>
              <a:t>bio-</a:t>
            </a:r>
            <a:r>
              <a:rPr lang="sv-SE" b="0" dirty="0"/>
              <a:t>, material- och geo</a:t>
            </a:r>
            <a:r>
              <a:rPr lang="sv-SE" b="1" dirty="0"/>
              <a:t>teknik</a:t>
            </a:r>
            <a:r>
              <a:rPr lang="sv-SE" b="0" dirty="0"/>
              <a:t> 2040: Balans</a:t>
            </a:r>
          </a:p>
          <a:p>
            <a:r>
              <a:rPr lang="sv-SE" b="0" dirty="0"/>
              <a:t>Högskoleingenjörsutbildning 2040: Balans</a:t>
            </a:r>
          </a:p>
        </p:txBody>
      </p:sp>
      <p:sp>
        <p:nvSpPr>
          <p:cNvPr id="4" name="Platshållare för bildnummer 3"/>
          <p:cNvSpPr>
            <a:spLocks noGrp="1"/>
          </p:cNvSpPr>
          <p:nvPr>
            <p:ph type="sldNum" sz="quarter" idx="5"/>
          </p:nvPr>
        </p:nvSpPr>
        <p:spPr/>
        <p:txBody>
          <a:bodyPr/>
          <a:lstStyle/>
          <a:p>
            <a:fld id="{4CDBBF70-B78B-ED49-9D2D-4C39D288CF64}" type="slidenum">
              <a:rPr lang="sv-SE" smtClean="0"/>
              <a:t>19</a:t>
            </a:fld>
            <a:endParaRPr lang="sv-SE" dirty="0"/>
          </a:p>
        </p:txBody>
      </p:sp>
    </p:spTree>
    <p:extLst>
      <p:ext uri="{BB962C8B-B14F-4D97-AF65-F5344CB8AC3E}">
        <p14:creationId xmlns:p14="http://schemas.microsoft.com/office/powerpoint/2010/main" val="47138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Bedömning 2023</a:t>
            </a:r>
          </a:p>
        </p:txBody>
      </p:sp>
      <p:sp>
        <p:nvSpPr>
          <p:cNvPr id="4" name="Platshållare för bildnummer 3"/>
          <p:cNvSpPr>
            <a:spLocks noGrp="1"/>
          </p:cNvSpPr>
          <p:nvPr>
            <p:ph type="sldNum" sz="quarter" idx="5"/>
          </p:nvPr>
        </p:nvSpPr>
        <p:spPr/>
        <p:txBody>
          <a:bodyPr/>
          <a:lstStyle/>
          <a:p>
            <a:fld id="{4CDBBF70-B78B-ED49-9D2D-4C39D288CF64}" type="slidenum">
              <a:rPr lang="sv-SE" smtClean="0"/>
              <a:t>20</a:t>
            </a:fld>
            <a:endParaRPr lang="sv-SE" dirty="0"/>
          </a:p>
        </p:txBody>
      </p:sp>
    </p:spTree>
    <p:extLst>
      <p:ext uri="{BB962C8B-B14F-4D97-AF65-F5344CB8AC3E}">
        <p14:creationId xmlns:p14="http://schemas.microsoft.com/office/powerpoint/2010/main" val="270186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Bedömning av utveckling från 2023 till 2026</a:t>
            </a:r>
          </a:p>
        </p:txBody>
      </p:sp>
      <p:sp>
        <p:nvSpPr>
          <p:cNvPr id="4" name="Platshållare för bildnummer 3"/>
          <p:cNvSpPr>
            <a:spLocks noGrp="1"/>
          </p:cNvSpPr>
          <p:nvPr>
            <p:ph type="sldNum" sz="quarter" idx="5"/>
          </p:nvPr>
        </p:nvSpPr>
        <p:spPr/>
        <p:txBody>
          <a:bodyPr/>
          <a:lstStyle/>
          <a:p>
            <a:fld id="{4CDBBF70-B78B-ED49-9D2D-4C39D288CF64}" type="slidenum">
              <a:rPr lang="sv-SE" smtClean="0"/>
              <a:t>21</a:t>
            </a:fld>
            <a:endParaRPr lang="sv-SE" dirty="0"/>
          </a:p>
        </p:txBody>
      </p:sp>
    </p:spTree>
    <p:extLst>
      <p:ext uri="{BB962C8B-B14F-4D97-AF65-F5344CB8AC3E}">
        <p14:creationId xmlns:p14="http://schemas.microsoft.com/office/powerpoint/2010/main" val="414367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Uppsala län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SCB har på uppdrag av Sveriges 21 regioner tagit fram regionala utbildnings- och arbetsmarknadsprognoser. Här presenteras en sammanfattning av bedömningarna år 2035 för ett urval av utbildningsgrupper.</a:t>
            </a:r>
            <a:endParaRPr lang="sv-SE" dirty="0"/>
          </a:p>
          <a:p>
            <a:endParaRPr lang="sv-SE" dirty="0"/>
          </a:p>
          <a:p>
            <a:r>
              <a:rPr lang="sv-SE" dirty="0"/>
              <a:t>Har inte hittat något liknande för Gotland</a:t>
            </a:r>
          </a:p>
          <a:p>
            <a:r>
              <a:rPr lang="sv-SE" dirty="0"/>
              <a:t>Har inte uppdaterats sedan 2022: </a:t>
            </a:r>
            <a:r>
              <a:rPr lang="sv-SE" dirty="0">
                <a:hlinkClick r:id="rId3"/>
              </a:rPr>
              <a:t>Microsoft Word - Sammanfattning av regionala prognoser.docx (scb.se)</a:t>
            </a:r>
            <a:endParaRPr lang="sv-SE" dirty="0"/>
          </a:p>
          <a:p>
            <a:r>
              <a:rPr lang="sv-SE" dirty="0"/>
              <a:t>Ingen planerad kommande publicering (april 2024)</a:t>
            </a:r>
          </a:p>
        </p:txBody>
      </p:sp>
      <p:sp>
        <p:nvSpPr>
          <p:cNvPr id="4" name="Platshållare för bildnummer 3"/>
          <p:cNvSpPr>
            <a:spLocks noGrp="1"/>
          </p:cNvSpPr>
          <p:nvPr>
            <p:ph type="sldNum" sz="quarter" idx="5"/>
          </p:nvPr>
        </p:nvSpPr>
        <p:spPr/>
        <p:txBody>
          <a:bodyPr/>
          <a:lstStyle/>
          <a:p>
            <a:fld id="{4CDBBF70-B78B-ED49-9D2D-4C39D288CF64}" type="slidenum">
              <a:rPr lang="sv-SE" smtClean="0"/>
              <a:t>22</a:t>
            </a:fld>
            <a:endParaRPr lang="sv-SE" dirty="0"/>
          </a:p>
        </p:txBody>
      </p:sp>
    </p:spTree>
    <p:extLst>
      <p:ext uri="{BB962C8B-B14F-4D97-AF65-F5344CB8AC3E}">
        <p14:creationId xmlns:p14="http://schemas.microsoft.com/office/powerpoint/2010/main" val="293359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23</a:t>
            </a:fld>
            <a:endParaRPr lang="sv-SE" dirty="0"/>
          </a:p>
        </p:txBody>
      </p:sp>
    </p:spTree>
    <p:extLst>
      <p:ext uri="{BB962C8B-B14F-4D97-AF65-F5344CB8AC3E}">
        <p14:creationId xmlns:p14="http://schemas.microsoft.com/office/powerpoint/2010/main" val="1121439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24</a:t>
            </a:fld>
            <a:endParaRPr lang="sv-SE" dirty="0"/>
          </a:p>
        </p:txBody>
      </p:sp>
    </p:spTree>
    <p:extLst>
      <p:ext uri="{BB962C8B-B14F-4D97-AF65-F5344CB8AC3E}">
        <p14:creationId xmlns:p14="http://schemas.microsoft.com/office/powerpoint/2010/main" val="166836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Utvecklingen inom AI-området går otroligt fort och det är därför svårt att dra annat än generella slutsatser.</a:t>
            </a:r>
          </a:p>
          <a:p>
            <a:r>
              <a:rPr lang="sv-SE" dirty="0"/>
              <a:t>(MYH, 2024)…artificiell intelligens kommer att få stor påverkan på samhället och på framtidens kompetensbehov. Det är mycket svårbedömt, om ens möjligt att avgöra, vilka förändringar som kommer att ske, både på kort och på längre sikt. AI anses vara en så kallad general </a:t>
            </a:r>
            <a:r>
              <a:rPr lang="sv-SE" dirty="0" err="1"/>
              <a:t>purpose</a:t>
            </a:r>
            <a:r>
              <a:rPr lang="sv-SE" dirty="0"/>
              <a:t> </a:t>
            </a:r>
            <a:r>
              <a:rPr lang="sv-SE" dirty="0" err="1"/>
              <a:t>technology</a:t>
            </a:r>
            <a:r>
              <a:rPr lang="sv-SE" dirty="0"/>
              <a:t>, det vill säga en teknologi som får följdverkningar i andra teknologiers utveckling. AI kommer sannolikt vara nödvändigt att använda inom de flesta yrkesområden men även i hur man lever sina liv. </a:t>
            </a:r>
          </a:p>
          <a:p>
            <a:r>
              <a:rPr lang="sv-SE" dirty="0"/>
              <a:t>Utvecklingshastigheten för AI är mycket snabb, vilket gör att samtliga nivåer måste förstå och förbereda sig för AI:s allt större inflytande på samhälle, organisationer och individer. Att passivt avvakta är sannolikt en ineffektiv metod, utan i stället måste alla nivåer utveckla beredskap och en robust </a:t>
            </a:r>
            <a:r>
              <a:rPr lang="sv-SE" dirty="0" err="1"/>
              <a:t>resiliens</a:t>
            </a:r>
            <a:r>
              <a:rPr lang="sv-SE" dirty="0"/>
              <a:t> för den snabba utvecklingens effekter. </a:t>
            </a:r>
          </a:p>
          <a:p>
            <a:r>
              <a:rPr lang="sv-SE" dirty="0"/>
              <a:t>I rapporten från IMF Gen-AI: </a:t>
            </a:r>
            <a:r>
              <a:rPr lang="sv-SE" dirty="0" err="1"/>
              <a:t>Artificial</a:t>
            </a:r>
            <a:r>
              <a:rPr lang="sv-SE" dirty="0"/>
              <a:t> </a:t>
            </a:r>
            <a:r>
              <a:rPr lang="sv-SE" dirty="0" err="1"/>
              <a:t>intelligence</a:t>
            </a:r>
            <a:r>
              <a:rPr lang="sv-SE" dirty="0"/>
              <a:t> and the </a:t>
            </a:r>
            <a:r>
              <a:rPr lang="sv-SE" dirty="0" err="1"/>
              <a:t>future</a:t>
            </a:r>
            <a:r>
              <a:rPr lang="sv-SE" dirty="0"/>
              <a:t> </a:t>
            </a:r>
            <a:r>
              <a:rPr lang="sv-SE" dirty="0" err="1"/>
              <a:t>of</a:t>
            </a:r>
            <a:r>
              <a:rPr lang="sv-SE" dirty="0"/>
              <a:t> </a:t>
            </a:r>
            <a:r>
              <a:rPr lang="sv-SE" dirty="0" err="1"/>
              <a:t>work</a:t>
            </a:r>
            <a:r>
              <a:rPr lang="sv-SE" dirty="0"/>
              <a:t> (2024) konstaterar författarna att AI sannolikt kommer att omforma den globala ekonomin, och arbetsmarknaden kommer att påverkas mycket. Avancerade ekonomier, som Sveriges, kommer tidigt att erfara både för- och nackdelar med AI beroende på att strukturen på arbetsmarknaden är kunskapsorienterad. Individer på arbetsmarknaden måste fortbilda sig för att kunna förstå och använda den nya AI-tekniken. Införande av ny teknik kommer att innebära behov av omställning, då vissa yrken kan komma att förändras kraftigt eller försvinna. För inte fullt lika utvecklade ekonomier måste det primära arbetet vara att stärka den digitala infrastrukturen och individers digitala kompetens. </a:t>
            </a:r>
          </a:p>
          <a:p>
            <a:r>
              <a:rPr lang="sv-SE" dirty="0"/>
              <a:t>Rapporten visar även att det på sikt inte enbart är enkla jobb som påverkas av AI. Framöver kan även högkvalificerade jobb, som kräver mycket kunskap och komplexa beslut, bli ersatta av AI. Det innebär att även högt utbildade personer kan förlora sina jobb till datorer som effektivare kan bearbeta information och fatta beslut. Det här kan öka ojämlikheten, både inom och mellan olika yrken. Sett i ett längre perspektiv kommer arbetsmarknaden att förändras på ett mer omfattande sätt och utmana även yrken med långa utbildningar och hög specialisering.</a:t>
            </a:r>
          </a:p>
        </p:txBody>
      </p:sp>
      <p:sp>
        <p:nvSpPr>
          <p:cNvPr id="4" name="Platshållare för bildnummer 3"/>
          <p:cNvSpPr>
            <a:spLocks noGrp="1"/>
          </p:cNvSpPr>
          <p:nvPr>
            <p:ph type="sldNum" sz="quarter" idx="5"/>
          </p:nvPr>
        </p:nvSpPr>
        <p:spPr/>
        <p:txBody>
          <a:bodyPr/>
          <a:lstStyle/>
          <a:p>
            <a:fld id="{4CDBBF70-B78B-ED49-9D2D-4C39D288CF64}" type="slidenum">
              <a:rPr lang="sv-SE" smtClean="0"/>
              <a:t>25</a:t>
            </a:fld>
            <a:endParaRPr lang="sv-SE" dirty="0"/>
          </a:p>
        </p:txBody>
      </p:sp>
    </p:spTree>
    <p:extLst>
      <p:ext uri="{BB962C8B-B14F-4D97-AF65-F5344CB8AC3E}">
        <p14:creationId xmlns:p14="http://schemas.microsoft.com/office/powerpoint/2010/main" val="249218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SUHF: Lärosätenas bidrag till kompetensförsörjning, 2023</a:t>
            </a:r>
          </a:p>
          <a:p>
            <a:r>
              <a:rPr lang="sv-SE" dirty="0"/>
              <a:t>Skolverket: Lärcentras möjligheter att bidra till kompetensförsörjning och livslångt lärande, 2022</a:t>
            </a:r>
          </a:p>
        </p:txBody>
      </p:sp>
      <p:sp>
        <p:nvSpPr>
          <p:cNvPr id="4" name="Platshållare för bildnummer 3"/>
          <p:cNvSpPr>
            <a:spLocks noGrp="1"/>
          </p:cNvSpPr>
          <p:nvPr>
            <p:ph type="sldNum" sz="quarter" idx="5"/>
          </p:nvPr>
        </p:nvSpPr>
        <p:spPr/>
        <p:txBody>
          <a:bodyPr/>
          <a:lstStyle/>
          <a:p>
            <a:fld id="{4CDBBF70-B78B-ED49-9D2D-4C39D288CF64}" type="slidenum">
              <a:rPr lang="sv-SE" smtClean="0"/>
              <a:t>26</a:t>
            </a:fld>
            <a:endParaRPr lang="sv-SE" dirty="0"/>
          </a:p>
        </p:txBody>
      </p:sp>
    </p:spTree>
    <p:extLst>
      <p:ext uri="{BB962C8B-B14F-4D97-AF65-F5344CB8AC3E}">
        <p14:creationId xmlns:p14="http://schemas.microsoft.com/office/powerpoint/2010/main" val="126112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Det publiceras många olika former av prognoser över arbetsmarknadens utveckling, på kort eller lång sikt. Det finns såväl nationella som regionala prognoser, och de görs av många olika intressenter: myndigheter, fackföreningar, branschförbund, regionala organisationer m.m.</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Trender och prognoser: mest klockren eftersom det är uppdelat efter utbildningsinriktning på högskolenivå, men långt fram i tiden (prognosmodell)</a:t>
            </a:r>
          </a:p>
          <a:p>
            <a:r>
              <a:rPr lang="sv-SE" sz="1200" b="0" i="0" u="none" strike="noStrike" kern="1200" baseline="0" dirty="0">
                <a:solidFill>
                  <a:schemeClr val="tx1"/>
                </a:solidFill>
                <a:latin typeface="+mn-lt"/>
                <a:ea typeface="+mn-ea"/>
                <a:cs typeface="+mn-cs"/>
              </a:rPr>
              <a:t>Yrkesprognoser: Inte uppdelat efter utbildningsnivå (även om det nämns), grövre yrkesområden (prognosmodell)</a:t>
            </a:r>
          </a:p>
          <a:p>
            <a:r>
              <a:rPr lang="sv-SE" dirty="0"/>
              <a:t>Arbetskraftsbarometern: enkät </a:t>
            </a:r>
            <a:r>
              <a:rPr lang="sv-SE" b="1" dirty="0"/>
              <a:t>(*ersätts fr o m 2024 </a:t>
            </a:r>
            <a:r>
              <a:rPr lang="sv-SE" sz="1200" b="1" kern="1200" dirty="0">
                <a:solidFill>
                  <a:schemeClr val="tx1"/>
                </a:solidFill>
                <a:effectLst/>
                <a:latin typeface="+mn-lt"/>
                <a:ea typeface="+mn-ea"/>
                <a:cs typeface="+mn-cs"/>
              </a:rPr>
              <a:t>av undersökningen Lediga jobb och rekryteringsbehov (</a:t>
            </a:r>
            <a:r>
              <a:rPr lang="sv-SE" sz="1200" b="1" kern="1200" dirty="0" err="1">
                <a:solidFill>
                  <a:schemeClr val="tx1"/>
                </a:solidFill>
                <a:effectLst/>
                <a:latin typeface="+mn-lt"/>
                <a:ea typeface="+mn-ea"/>
                <a:cs typeface="+mn-cs"/>
              </a:rPr>
              <a:t>ffe</a:t>
            </a:r>
            <a:r>
              <a:rPr lang="sv-SE" sz="1200" b="1" kern="1200" dirty="0">
                <a:solidFill>
                  <a:schemeClr val="tx1"/>
                </a:solidFill>
                <a:effectLst/>
                <a:latin typeface="+mn-lt"/>
                <a:ea typeface="+mn-ea"/>
                <a:cs typeface="+mn-cs"/>
              </a:rPr>
              <a:t> </a:t>
            </a:r>
            <a:r>
              <a:rPr lang="sv-SE" sz="1200" b="1" kern="1200" dirty="0" err="1">
                <a:solidFill>
                  <a:schemeClr val="tx1"/>
                </a:solidFill>
                <a:effectLst/>
                <a:latin typeface="+mn-lt"/>
                <a:ea typeface="+mn-ea"/>
                <a:cs typeface="+mn-cs"/>
              </a:rPr>
              <a:t>scb</a:t>
            </a:r>
            <a:r>
              <a:rPr lang="sv-SE" sz="1200" b="1" kern="1200" dirty="0">
                <a:solidFill>
                  <a:schemeClr val="tx1"/>
                </a:solidFill>
                <a:effectLst/>
                <a:latin typeface="+mn-lt"/>
                <a:ea typeface="+mn-ea"/>
                <a:cs typeface="+mn-cs"/>
              </a:rPr>
              <a:t>)</a:t>
            </a:r>
            <a:endParaRPr lang="sv-SE" b="1" dirty="0"/>
          </a:p>
          <a:p>
            <a:r>
              <a:rPr lang="sv-SE" dirty="0"/>
              <a:t>Lärarprognos: prognosmodell</a:t>
            </a:r>
          </a:p>
          <a:p>
            <a:r>
              <a:rPr lang="sv-SE" dirty="0"/>
              <a:t>Framtidsutsikter: sammanfattning av SACO:s egen kunskap samt information från tex SCB och Arbetsförmedlingen</a:t>
            </a:r>
          </a:p>
          <a:p>
            <a:r>
              <a:rPr lang="sv-SE" dirty="0"/>
              <a:t>Bedömning av tillgång och efterfrågan på legitimerad personal: en blandning av enkäter, statistik från egna källor samt analyser från SCB och Arbetsförmedlingen</a:t>
            </a:r>
          </a:p>
          <a:p>
            <a:r>
              <a:rPr lang="sv-SE" dirty="0"/>
              <a:t>Kompetensbarometern: enkät</a:t>
            </a:r>
          </a:p>
          <a:p>
            <a:r>
              <a:rPr lang="sv-SE" dirty="0"/>
              <a:t>Rekryteringsenkäten: enkät</a:t>
            </a:r>
          </a:p>
        </p:txBody>
      </p:sp>
      <p:sp>
        <p:nvSpPr>
          <p:cNvPr id="4" name="Platshållare för bildnummer 3"/>
          <p:cNvSpPr>
            <a:spLocks noGrp="1"/>
          </p:cNvSpPr>
          <p:nvPr>
            <p:ph type="sldNum" sz="quarter" idx="5"/>
          </p:nvPr>
        </p:nvSpPr>
        <p:spPr/>
        <p:txBody>
          <a:bodyPr/>
          <a:lstStyle/>
          <a:p>
            <a:fld id="{4CDBBF70-B78B-ED49-9D2D-4C39D288CF64}" type="slidenum">
              <a:rPr lang="sv-SE" smtClean="0"/>
              <a:t>2</a:t>
            </a:fld>
            <a:endParaRPr lang="sv-SE" dirty="0"/>
          </a:p>
        </p:txBody>
      </p:sp>
    </p:spTree>
    <p:extLst>
      <p:ext uri="{BB962C8B-B14F-4D97-AF65-F5344CB8AC3E}">
        <p14:creationId xmlns:p14="http://schemas.microsoft.com/office/powerpoint/2010/main" val="59971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Tillgång: befolkningens utbildning startår, överlevnadssannolikheter, prognos över examination, in- och utvandring, arbetskraftstal</a:t>
            </a:r>
          </a:p>
          <a:p>
            <a:endParaRPr lang="sv-SE" dirty="0"/>
          </a:p>
          <a:p>
            <a:r>
              <a:rPr lang="sv-SE" dirty="0"/>
              <a:t>Efterfrågan: befolknings- och sysselsättningsprognos, näringsgrensprognos, yrkesstruktur, utbildningsväxling (kompetenskrav ökar)</a:t>
            </a:r>
          </a:p>
          <a:p>
            <a:endParaRPr lang="sv-SE" dirty="0"/>
          </a:p>
          <a:p>
            <a:r>
              <a:rPr lang="sv-SE" dirty="0">
                <a:hlinkClick r:id="rId3"/>
              </a:rPr>
              <a:t>2023: Microsoft Word - Trender och Prognoser 2023_KLAR_rev.docx (scb.se)</a:t>
            </a:r>
            <a:endParaRPr lang="sv-SE" dirty="0"/>
          </a:p>
          <a:p>
            <a:r>
              <a:rPr lang="sv-SE" dirty="0"/>
              <a:t>Källa: SCB, Trender och Prognoser 2023 Befolkning, utbildning, arbetsmarknad – med sikte på år 2040 </a:t>
            </a:r>
          </a:p>
        </p:txBody>
      </p:sp>
      <p:sp>
        <p:nvSpPr>
          <p:cNvPr id="4" name="Platshållare för bildnummer 3"/>
          <p:cNvSpPr>
            <a:spLocks noGrp="1"/>
          </p:cNvSpPr>
          <p:nvPr>
            <p:ph type="sldNum" sz="quarter" idx="5"/>
          </p:nvPr>
        </p:nvSpPr>
        <p:spPr/>
        <p:txBody>
          <a:bodyPr/>
          <a:lstStyle/>
          <a:p>
            <a:fld id="{4CDBBF70-B78B-ED49-9D2D-4C39D288CF64}" type="slidenum">
              <a:rPr lang="sv-SE" smtClean="0"/>
              <a:t>3</a:t>
            </a:fld>
            <a:endParaRPr lang="sv-SE" dirty="0"/>
          </a:p>
        </p:txBody>
      </p:sp>
    </p:spTree>
    <p:extLst>
      <p:ext uri="{BB962C8B-B14F-4D97-AF65-F5344CB8AC3E}">
        <p14:creationId xmlns:p14="http://schemas.microsoft.com/office/powerpoint/2010/main" val="354013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Från och med 2024 ersätts Arbetskraftsbarometern av undersökningen Lediga jobb och rekryteringsbehov (SCB)</a:t>
            </a:r>
          </a:p>
        </p:txBody>
      </p:sp>
      <p:sp>
        <p:nvSpPr>
          <p:cNvPr id="4" name="Platshållare för bildnummer 3"/>
          <p:cNvSpPr>
            <a:spLocks noGrp="1"/>
          </p:cNvSpPr>
          <p:nvPr>
            <p:ph type="sldNum" sz="quarter" idx="5"/>
          </p:nvPr>
        </p:nvSpPr>
        <p:spPr/>
        <p:txBody>
          <a:bodyPr/>
          <a:lstStyle/>
          <a:p>
            <a:fld id="{4CDBBF70-B78B-ED49-9D2D-4C39D288CF64}" type="slidenum">
              <a:rPr lang="sv-SE" smtClean="0"/>
              <a:t>4</a:t>
            </a:fld>
            <a:endParaRPr lang="sv-SE" dirty="0"/>
          </a:p>
        </p:txBody>
      </p:sp>
    </p:spTree>
    <p:extLst>
      <p:ext uri="{BB962C8B-B14F-4D97-AF65-F5344CB8AC3E}">
        <p14:creationId xmlns:p14="http://schemas.microsoft.com/office/powerpoint/2010/main" val="281555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Arbetsmarknadsläge 2035: Figuren visar balansen mellan det beräknade antalet examinerade och efterfrågan på arbetskraft (procent) för olika utbildningsgrupper om inga förändringar i antalet nybörjare sker inför läsåret 2021/22. Om stapeln ligger nära 100 innebär det att det bedöms vara balans mellan tillgång och efterfrågan på yrkesutbildade inom gruppen år 2035.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Skillnaden mellan tillgång och efterfrågan divideras med efterfrågan</a:t>
            </a:r>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5</a:t>
            </a:fld>
            <a:endParaRPr lang="sv-SE" dirty="0"/>
          </a:p>
        </p:txBody>
      </p:sp>
    </p:spTree>
    <p:extLst>
      <p:ext uri="{BB962C8B-B14F-4D97-AF65-F5344CB8AC3E}">
        <p14:creationId xmlns:p14="http://schemas.microsoft.com/office/powerpoint/2010/main" val="326047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7</a:t>
            </a:fld>
            <a:endParaRPr lang="sv-SE" dirty="0"/>
          </a:p>
        </p:txBody>
      </p:sp>
    </p:spTree>
    <p:extLst>
      <p:ext uri="{BB962C8B-B14F-4D97-AF65-F5344CB8AC3E}">
        <p14:creationId xmlns:p14="http://schemas.microsoft.com/office/powerpoint/2010/main" val="215122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Brist på yrkeslärare kan vara en flaskhals för andra bristutbildningar</a:t>
            </a:r>
          </a:p>
          <a:p>
            <a:r>
              <a:rPr lang="sv-SE" sz="1200" b="0" i="0" kern="1200" dirty="0">
                <a:solidFill>
                  <a:schemeClr val="tx1"/>
                </a:solidFill>
                <a:effectLst/>
                <a:latin typeface="+mn-lt"/>
                <a:ea typeface="+mn-ea"/>
                <a:cs typeface="+mn-cs"/>
              </a:rPr>
              <a:t>Anställningsbehoven inom pedagogikområdet varierar bland annat med barnkullarnas storlek och politiska beslut om lärartäthet och riktade satsningar på olika utbildningsformer.</a:t>
            </a:r>
          </a:p>
          <a:p>
            <a:r>
              <a:rPr lang="sv-SE" sz="1200" b="0" i="0" kern="1200" dirty="0">
                <a:solidFill>
                  <a:schemeClr val="tx1"/>
                </a:solidFill>
                <a:effectLst/>
                <a:latin typeface="+mn-lt"/>
                <a:ea typeface="+mn-ea"/>
                <a:cs typeface="+mn-cs"/>
              </a:rPr>
              <a:t>Frågan om tillgång på sökande med yrkeslärarutbildning har funnits med i undersökningen sedan 2019 och andelen arbetsgivare som bedömer att det är brist på nyutexaminerade sökande har varit hög i varje mätning. För 2023 anger 85 procent av arbetsgivarna brist på nyutexaminerade sökande med yrkeslärarutbildning.</a:t>
            </a:r>
          </a:p>
          <a:p>
            <a:r>
              <a:rPr lang="sv-SE" sz="1200" b="0" i="0" kern="1200" dirty="0">
                <a:solidFill>
                  <a:schemeClr val="tx1"/>
                </a:solidFill>
                <a:effectLst/>
                <a:latin typeface="+mn-lt"/>
                <a:ea typeface="+mn-ea"/>
                <a:cs typeface="+mn-cs"/>
              </a:rPr>
              <a:t>Yrkeslärare undervisar i yrkesämnen på gymnasieskolan, vuxenutbildningen och yrkeshögskolan. Eftersom det i sin tur råder brist på utbildade från flera av yrkesprogrammen finns risk att bristen på yrkeslärare får en dominoeffekt och in sin tur förvärrar bristen på yrkesutbildade från gymnasiet och yrkeshögskolan.</a:t>
            </a:r>
          </a:p>
          <a:p>
            <a:r>
              <a:rPr lang="sv-SE" sz="1200" b="0" i="0" kern="1200" dirty="0">
                <a:solidFill>
                  <a:schemeClr val="tx1"/>
                </a:solidFill>
                <a:effectLst/>
                <a:latin typeface="+mn-lt"/>
                <a:ea typeface="+mn-ea"/>
                <a:cs typeface="+mn-cs"/>
              </a:rPr>
              <a:t>För grundlärarutbildade med inriktning mot arbete i förskoleklass samt grundskolans årskurs 1–3 och 4–6 gör nära 8 av 10 arbetsgivare bedömningen att tillgången på nyutexaminerade sökande är god eller i balans.</a:t>
            </a:r>
          </a:p>
          <a:p>
            <a:r>
              <a:rPr lang="sv-SE" sz="1200" b="0" i="0" kern="1200" dirty="0">
                <a:solidFill>
                  <a:schemeClr val="tx1"/>
                </a:solidFill>
                <a:effectLst/>
                <a:latin typeface="+mn-lt"/>
                <a:ea typeface="+mn-ea"/>
                <a:cs typeface="+mn-cs"/>
              </a:rPr>
              <a:t>”Vi utbildar just nu en av våra lärare till speciallärare i matematik då kompetensen saknas och inga sökande då vi annonserar.” Rektor, grundskola åk 7 – 9, region Jönköping</a:t>
            </a:r>
          </a:p>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8</a:t>
            </a:fld>
            <a:endParaRPr lang="sv-SE" dirty="0"/>
          </a:p>
        </p:txBody>
      </p:sp>
    </p:spTree>
    <p:extLst>
      <p:ext uri="{BB962C8B-B14F-4D97-AF65-F5344CB8AC3E}">
        <p14:creationId xmlns:p14="http://schemas.microsoft.com/office/powerpoint/2010/main" val="2070217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Specialistsjuksköterskor i topp över bristutbildningar</a:t>
            </a:r>
          </a:p>
          <a:p>
            <a:r>
              <a:rPr lang="sv-SE" sz="1200" b="0" i="0" kern="1200" dirty="0">
                <a:solidFill>
                  <a:schemeClr val="tx1"/>
                </a:solidFill>
                <a:effectLst/>
                <a:latin typeface="+mn-lt"/>
                <a:ea typeface="+mn-ea"/>
                <a:cs typeface="+mn-cs"/>
              </a:rPr>
              <a:t>Inom hälso- och sjukvårdsområdet rapporterar en majoritet av arbetsgivarna brist på nyutexaminerade sökande för 15 av de 18 vårdutbildningar som ingår i undersökningen. Omkring 9 av 10 arbetsgivare har brist på nyutexaminerade specialistsjuksköterskor med inriktning mot psykiatrisk vård, specialistsjuksköterskor med inriktning mot anestesi-, intensiv- och operationssjukvård samt röntgensjuksköterskor. Arbetskraftsbarometern visar stor brist på dessa utbildningsgrupper i varje mätning också om man ser till de senaste fem åren.</a:t>
            </a:r>
          </a:p>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10</a:t>
            </a:fld>
            <a:endParaRPr lang="sv-SE" dirty="0"/>
          </a:p>
        </p:txBody>
      </p:sp>
    </p:spTree>
    <p:extLst>
      <p:ext uri="{BB962C8B-B14F-4D97-AF65-F5344CB8AC3E}">
        <p14:creationId xmlns:p14="http://schemas.microsoft.com/office/powerpoint/2010/main" val="2774975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 2023 var medfarms populäraste program med flest antal sökande:</a:t>
            </a:r>
          </a:p>
          <a:p>
            <a:r>
              <a:rPr lang="sv-SE" dirty="0"/>
              <a:t>Läkarprogrammet</a:t>
            </a:r>
          </a:p>
          <a:p>
            <a:r>
              <a:rPr lang="sv-SE" dirty="0"/>
              <a:t>Sjuksköterskeprogrammet</a:t>
            </a:r>
          </a:p>
          <a:p>
            <a:r>
              <a:rPr lang="sv-SE" dirty="0"/>
              <a:t>Apotekarprogrammet</a:t>
            </a:r>
          </a:p>
          <a:p>
            <a:r>
              <a:rPr lang="sv-SE" dirty="0"/>
              <a:t>Fysioterapeutprogrammet</a:t>
            </a:r>
          </a:p>
          <a:p>
            <a:endParaRPr lang="sv-SE" dirty="0"/>
          </a:p>
          <a:p>
            <a:r>
              <a:rPr lang="sv-SE" dirty="0" err="1"/>
              <a:t>Humsams</a:t>
            </a:r>
            <a:r>
              <a:rPr lang="sv-SE" dirty="0"/>
              <a:t> mest populära program var:</a:t>
            </a:r>
          </a:p>
          <a:p>
            <a:r>
              <a:rPr lang="sv-SE" dirty="0"/>
              <a:t>Psykologprogrammet</a:t>
            </a:r>
          </a:p>
          <a:p>
            <a:r>
              <a:rPr lang="sv-SE" dirty="0"/>
              <a:t>Socionomprogrammet</a:t>
            </a:r>
          </a:p>
          <a:p>
            <a:r>
              <a:rPr lang="sv-SE" dirty="0"/>
              <a:t>(samt Juristprogrammet och Ekonomie kandidatprogram)</a:t>
            </a:r>
          </a:p>
        </p:txBody>
      </p:sp>
      <p:sp>
        <p:nvSpPr>
          <p:cNvPr id="4" name="Platshållare för bildnummer 3"/>
          <p:cNvSpPr>
            <a:spLocks noGrp="1"/>
          </p:cNvSpPr>
          <p:nvPr>
            <p:ph type="sldNum" sz="quarter" idx="5"/>
          </p:nvPr>
        </p:nvSpPr>
        <p:spPr/>
        <p:txBody>
          <a:bodyPr/>
          <a:lstStyle/>
          <a:p>
            <a:fld id="{4CDBBF70-B78B-ED49-9D2D-4C39D288CF64}" type="slidenum">
              <a:rPr lang="sv-SE" smtClean="0"/>
              <a:t>11</a:t>
            </a:fld>
            <a:endParaRPr lang="sv-SE" dirty="0"/>
          </a:p>
        </p:txBody>
      </p:sp>
    </p:spTree>
    <p:extLst>
      <p:ext uri="{BB962C8B-B14F-4D97-AF65-F5344CB8AC3E}">
        <p14:creationId xmlns:p14="http://schemas.microsoft.com/office/powerpoint/2010/main" val="229501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UU_White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7CC7-C518-2744-AE0D-462C0746192B}"/>
              </a:ext>
            </a:extLst>
          </p:cNvPr>
          <p:cNvSpPr>
            <a:spLocks noGrp="1"/>
          </p:cNvSpPr>
          <p:nvPr>
            <p:ph type="ctrTitle" hasCustomPrompt="1"/>
          </p:nvPr>
        </p:nvSpPr>
        <p:spPr>
          <a:xfrm>
            <a:off x="1524000" y="1122363"/>
            <a:ext cx="9144000" cy="2387600"/>
          </a:xfrm>
        </p:spPr>
        <p:txBody>
          <a:bodyPr anchor="b"/>
          <a:lstStyle>
            <a:lvl1pPr algn="ctr">
              <a:defRPr sz="3800"/>
            </a:lvl1pPr>
          </a:lstStyle>
          <a:p>
            <a:r>
              <a:rPr lang="en-GB" dirty="0"/>
              <a:t>KLICKA HÄR FÖR ATT ÄNDRA RUBRIK</a:t>
            </a:r>
            <a:endParaRPr lang="sv-SE" dirty="0"/>
          </a:p>
        </p:txBody>
      </p:sp>
      <p:sp>
        <p:nvSpPr>
          <p:cNvPr id="3" name="Subtitle 2">
            <a:extLst>
              <a:ext uri="{FF2B5EF4-FFF2-40B4-BE49-F238E27FC236}">
                <a16:creationId xmlns:a16="http://schemas.microsoft.com/office/drawing/2014/main" id="{957693B9-6AA9-3848-98BE-636D0998128C}"/>
              </a:ext>
            </a:extLst>
          </p:cNvPr>
          <p:cNvSpPr>
            <a:spLocks noGrp="1"/>
          </p:cNvSpPr>
          <p:nvPr>
            <p:ph type="subTitle" idx="1" hasCustomPrompt="1"/>
          </p:nvPr>
        </p:nvSpPr>
        <p:spPr>
          <a:xfrm>
            <a:off x="1524000" y="3834267"/>
            <a:ext cx="9144000" cy="1655762"/>
          </a:xfrm>
        </p:spPr>
        <p:txBody>
          <a:bodyPr/>
          <a:lstStyle>
            <a:lvl1pPr marL="0" indent="0" algn="ctr">
              <a:buNone/>
              <a:defRPr sz="18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p>
        </p:txBody>
      </p:sp>
    </p:spTree>
    <p:extLst>
      <p:ext uri="{BB962C8B-B14F-4D97-AF65-F5344CB8AC3E}">
        <p14:creationId xmlns:p14="http://schemas.microsoft.com/office/powerpoint/2010/main" val="386117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U_Grey_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0E3859-1AB0-1842-A6D1-C215EC618BFB}"/>
              </a:ext>
            </a:extLst>
          </p:cNvPr>
          <p:cNvSpPr>
            <a:spLocks noGrp="1"/>
          </p:cNvSpPr>
          <p:nvPr>
            <p:ph type="pic" idx="1"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på ikonen för att lägga till en bild</a:t>
            </a:r>
          </a:p>
        </p:txBody>
      </p:sp>
    </p:spTree>
    <p:extLst>
      <p:ext uri="{BB962C8B-B14F-4D97-AF65-F5344CB8AC3E}">
        <p14:creationId xmlns:p14="http://schemas.microsoft.com/office/powerpoint/2010/main" val="149163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U_White_Titl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2D5DCA-C7EF-D847-BF31-7756142E39C8}"/>
              </a:ext>
            </a:extLst>
          </p:cNvPr>
          <p:cNvSpPr>
            <a:spLocks noGrp="1"/>
          </p:cNvSpPr>
          <p:nvPr>
            <p:ph type="pic" sz="quarter" idx="10" hasCustomPrompt="1"/>
          </p:nvPr>
        </p:nvSpPr>
        <p:spPr>
          <a:xfrm>
            <a:off x="1524000" y="2265681"/>
            <a:ext cx="9144000" cy="3108960"/>
          </a:xfrm>
        </p:spPr>
        <p:txBody>
          <a:bodyPr/>
          <a:lstStyle>
            <a:lvl1pPr>
              <a:buNone/>
              <a:defRPr/>
            </a:lvl1pPr>
          </a:lstStyle>
          <a:p>
            <a:r>
              <a:rPr lang="sv-SE" dirty="0"/>
              <a:t>Klicka på ikonen för att lägga till en bild</a:t>
            </a:r>
          </a:p>
        </p:txBody>
      </p:sp>
      <p:sp>
        <p:nvSpPr>
          <p:cNvPr id="2" name="Title 1">
            <a:extLst>
              <a:ext uri="{FF2B5EF4-FFF2-40B4-BE49-F238E27FC236}">
                <a16:creationId xmlns:a16="http://schemas.microsoft.com/office/drawing/2014/main" id="{3AEB7CC7-C518-2744-AE0D-462C0746192B}"/>
              </a:ext>
            </a:extLst>
          </p:cNvPr>
          <p:cNvSpPr>
            <a:spLocks noGrp="1"/>
          </p:cNvSpPr>
          <p:nvPr>
            <p:ph type="ctrTitle" hasCustomPrompt="1"/>
          </p:nvPr>
        </p:nvSpPr>
        <p:spPr>
          <a:xfrm>
            <a:off x="1524000" y="461963"/>
            <a:ext cx="9144000" cy="1417637"/>
          </a:xfrm>
        </p:spPr>
        <p:txBody>
          <a:bodyPr anchor="b"/>
          <a:lstStyle>
            <a:lvl1pPr algn="ctr">
              <a:defRPr sz="3800"/>
            </a:lvl1pPr>
          </a:lstStyle>
          <a:p>
            <a:r>
              <a:rPr lang="en-GB" dirty="0"/>
              <a:t>KLICKA HÄR FÖR ATT ÄNDRA RUBRIK</a:t>
            </a:r>
            <a:endParaRPr lang="sv-SE" dirty="0"/>
          </a:p>
        </p:txBody>
      </p:sp>
      <p:sp>
        <p:nvSpPr>
          <p:cNvPr id="3" name="Subtitle 2">
            <a:extLst>
              <a:ext uri="{FF2B5EF4-FFF2-40B4-BE49-F238E27FC236}">
                <a16:creationId xmlns:a16="http://schemas.microsoft.com/office/drawing/2014/main" id="{957693B9-6AA9-3848-98BE-636D0998128C}"/>
              </a:ext>
            </a:extLst>
          </p:cNvPr>
          <p:cNvSpPr>
            <a:spLocks noGrp="1"/>
          </p:cNvSpPr>
          <p:nvPr>
            <p:ph type="subTitle" idx="1" hasCustomPrompt="1"/>
          </p:nvPr>
        </p:nvSpPr>
        <p:spPr>
          <a:xfrm>
            <a:off x="1524000" y="5760722"/>
            <a:ext cx="9144000" cy="259080"/>
          </a:xfrm>
        </p:spPr>
        <p:txBody>
          <a:bodyPr>
            <a:noAutofit/>
          </a:bodyPr>
          <a:lstStyle>
            <a:lvl1pPr marL="0" indent="0" algn="ctr">
              <a:buNone/>
              <a:defRPr sz="1500"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KLICKA HÄR FÖR ATT ÄNDRA UNDERRUBRIK</a:t>
            </a:r>
          </a:p>
        </p:txBody>
      </p:sp>
    </p:spTree>
    <p:extLst>
      <p:ext uri="{BB962C8B-B14F-4D97-AF65-F5344CB8AC3E}">
        <p14:creationId xmlns:p14="http://schemas.microsoft.com/office/powerpoint/2010/main" val="52187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UU_White_Tex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3C56-2D27-904E-B863-86215E420177}"/>
              </a:ext>
            </a:extLst>
          </p:cNvPr>
          <p:cNvSpPr>
            <a:spLocks noGrp="1"/>
          </p:cNvSpPr>
          <p:nvPr>
            <p:ph type="title" hasCustomPrompt="1"/>
          </p:nvPr>
        </p:nvSpPr>
        <p:spPr>
          <a:xfrm>
            <a:off x="839788" y="987425"/>
            <a:ext cx="8852852" cy="445136"/>
          </a:xfrm>
        </p:spPr>
        <p:txBody>
          <a:bodyPr anchor="b"/>
          <a:lstStyle>
            <a:lvl1pPr>
              <a:defRPr sz="2400"/>
            </a:lvl1pPr>
          </a:lstStyle>
          <a:p>
            <a:r>
              <a:rPr lang="en-GB" dirty="0"/>
              <a:t>KLICKA HÄR FÖR ATT ÄNDRA RUBRIK</a:t>
            </a:r>
            <a:endParaRPr lang="sv-SE" dirty="0"/>
          </a:p>
        </p:txBody>
      </p:sp>
      <p:sp>
        <p:nvSpPr>
          <p:cNvPr id="3" name="Picture Placeholder 2">
            <a:extLst>
              <a:ext uri="{FF2B5EF4-FFF2-40B4-BE49-F238E27FC236}">
                <a16:creationId xmlns:a16="http://schemas.microsoft.com/office/drawing/2014/main" id="{5C0E3859-1AB0-1842-A6D1-C215EC618BFB}"/>
              </a:ext>
            </a:extLst>
          </p:cNvPr>
          <p:cNvSpPr>
            <a:spLocks noGrp="1"/>
          </p:cNvSpPr>
          <p:nvPr>
            <p:ph type="pic" idx="1" hasCustomPrompt="1"/>
          </p:nvPr>
        </p:nvSpPr>
        <p:spPr>
          <a:xfrm>
            <a:off x="6096000" y="1778001"/>
            <a:ext cx="3596640" cy="40830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Text Placeholder 3">
            <a:extLst>
              <a:ext uri="{FF2B5EF4-FFF2-40B4-BE49-F238E27FC236}">
                <a16:creationId xmlns:a16="http://schemas.microsoft.com/office/drawing/2014/main" id="{2C70CE97-22F3-D54E-97F1-698A9CC7BC23}"/>
              </a:ext>
            </a:extLst>
          </p:cNvPr>
          <p:cNvSpPr>
            <a:spLocks noGrp="1"/>
          </p:cNvSpPr>
          <p:nvPr>
            <p:ph type="body" sz="half" idx="2" hasCustomPrompt="1"/>
          </p:nvPr>
        </p:nvSpPr>
        <p:spPr>
          <a:xfrm>
            <a:off x="839788" y="1785939"/>
            <a:ext cx="4900612" cy="4083050"/>
          </a:xfrm>
        </p:spPr>
        <p:txBody>
          <a:bodyPr/>
          <a:lstStyle>
            <a:lvl1pPr marL="0" indent="0">
              <a:buNone/>
              <a:defRPr sz="17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Klicka</a:t>
            </a:r>
            <a:r>
              <a:rPr lang="en-GB" dirty="0"/>
              <a:t> </a:t>
            </a:r>
            <a:r>
              <a:rPr lang="en-GB" dirty="0" err="1"/>
              <a:t>här</a:t>
            </a:r>
            <a:r>
              <a:rPr lang="en-GB" dirty="0"/>
              <a:t> </a:t>
            </a:r>
            <a:r>
              <a:rPr lang="en-GB" dirty="0" err="1"/>
              <a:t>för</a:t>
            </a:r>
            <a:r>
              <a:rPr lang="en-GB" dirty="0"/>
              <a:t> </a:t>
            </a:r>
            <a:r>
              <a:rPr lang="en-GB" dirty="0" err="1"/>
              <a:t>att</a:t>
            </a:r>
            <a:r>
              <a:rPr lang="en-GB" dirty="0"/>
              <a:t> </a:t>
            </a:r>
            <a:r>
              <a:rPr lang="en-GB" dirty="0" err="1"/>
              <a:t>skriva</a:t>
            </a:r>
            <a:r>
              <a:rPr lang="en-GB" dirty="0"/>
              <a:t> in text</a:t>
            </a:r>
          </a:p>
        </p:txBody>
      </p:sp>
    </p:spTree>
    <p:extLst>
      <p:ext uri="{BB962C8B-B14F-4D97-AF65-F5344CB8AC3E}">
        <p14:creationId xmlns:p14="http://schemas.microsoft.com/office/powerpoint/2010/main" val="190696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U_white_text with placehol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0E896C-B616-284C-8503-5E9C1C31C63A}"/>
              </a:ext>
            </a:extLst>
          </p:cNvPr>
          <p:cNvSpPr>
            <a:spLocks noGrp="1"/>
          </p:cNvSpPr>
          <p:nvPr>
            <p:ph type="title" hasCustomPrompt="1"/>
          </p:nvPr>
        </p:nvSpPr>
        <p:spPr>
          <a:xfrm>
            <a:off x="839788" y="987425"/>
            <a:ext cx="8852852" cy="445136"/>
          </a:xfrm>
        </p:spPr>
        <p:txBody>
          <a:bodyPr anchor="b"/>
          <a:lstStyle>
            <a:lvl1pPr>
              <a:defRPr sz="2400"/>
            </a:lvl1pPr>
          </a:lstStyle>
          <a:p>
            <a:r>
              <a:rPr lang="en-GB" dirty="0"/>
              <a:t>KLICKA HÄR FÖR ATT ÄNDRA RUBRIK</a:t>
            </a:r>
            <a:endParaRPr lang="sv-SE" dirty="0"/>
          </a:p>
        </p:txBody>
      </p:sp>
      <p:sp>
        <p:nvSpPr>
          <p:cNvPr id="6" name="Platshållare för innehåll 5">
            <a:extLst>
              <a:ext uri="{FF2B5EF4-FFF2-40B4-BE49-F238E27FC236}">
                <a16:creationId xmlns:a16="http://schemas.microsoft.com/office/drawing/2014/main" id="{F0139FF6-A53E-FE44-979A-D0660354337A}"/>
              </a:ext>
            </a:extLst>
          </p:cNvPr>
          <p:cNvSpPr>
            <a:spLocks noGrp="1"/>
          </p:cNvSpPr>
          <p:nvPr>
            <p:ph sz="quarter" idx="10" hasCustomPrompt="1"/>
          </p:nvPr>
        </p:nvSpPr>
        <p:spPr>
          <a:xfrm>
            <a:off x="839788" y="1785938"/>
            <a:ext cx="8853487" cy="4084637"/>
          </a:xfrm>
        </p:spPr>
        <p:txBody>
          <a:bodyPr/>
          <a:lstStyle/>
          <a:p>
            <a:pPr lvl="0"/>
            <a:r>
              <a:rPr lang="sv-SE"/>
              <a:t>Klicka här för att skriva in text</a:t>
            </a:r>
          </a:p>
        </p:txBody>
      </p:sp>
    </p:spTree>
    <p:extLst>
      <p:ext uri="{BB962C8B-B14F-4D97-AF65-F5344CB8AC3E}">
        <p14:creationId xmlns:p14="http://schemas.microsoft.com/office/powerpoint/2010/main" val="257668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U_White_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0E3859-1AB0-1842-A6D1-C215EC618BFB}"/>
              </a:ext>
            </a:extLst>
          </p:cNvPr>
          <p:cNvSpPr>
            <a:spLocks noGrp="1"/>
          </p:cNvSpPr>
          <p:nvPr>
            <p:ph type="pic" idx="1"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på ikonen för att lägga till en bild</a:t>
            </a:r>
          </a:p>
        </p:txBody>
      </p:sp>
    </p:spTree>
    <p:extLst>
      <p:ext uri="{BB962C8B-B14F-4D97-AF65-F5344CB8AC3E}">
        <p14:creationId xmlns:p14="http://schemas.microsoft.com/office/powerpoint/2010/main" val="373341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UU_ Grey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7CC7-C518-2744-AE0D-462C0746192B}"/>
              </a:ext>
            </a:extLst>
          </p:cNvPr>
          <p:cNvSpPr>
            <a:spLocks noGrp="1"/>
          </p:cNvSpPr>
          <p:nvPr>
            <p:ph type="ctrTitle" hasCustomPrompt="1"/>
          </p:nvPr>
        </p:nvSpPr>
        <p:spPr>
          <a:xfrm>
            <a:off x="1524000" y="1122363"/>
            <a:ext cx="9144000" cy="2387600"/>
          </a:xfrm>
        </p:spPr>
        <p:txBody>
          <a:bodyPr anchor="b"/>
          <a:lstStyle>
            <a:lvl1pPr algn="ctr">
              <a:defRPr sz="3800">
                <a:solidFill>
                  <a:schemeClr val="tx1">
                    <a:alpha val="80000"/>
                  </a:schemeClr>
                </a:solidFill>
              </a:defRPr>
            </a:lvl1pPr>
          </a:lstStyle>
          <a:p>
            <a:r>
              <a:rPr lang="en-GB" dirty="0"/>
              <a:t>KLICKA HÄR FÖR ATT ÄNDRA RUBRIK</a:t>
            </a:r>
            <a:endParaRPr lang="sv-SE" dirty="0"/>
          </a:p>
        </p:txBody>
      </p:sp>
      <p:sp>
        <p:nvSpPr>
          <p:cNvPr id="3" name="Subtitle 2">
            <a:extLst>
              <a:ext uri="{FF2B5EF4-FFF2-40B4-BE49-F238E27FC236}">
                <a16:creationId xmlns:a16="http://schemas.microsoft.com/office/drawing/2014/main" id="{957693B9-6AA9-3848-98BE-636D0998128C}"/>
              </a:ext>
            </a:extLst>
          </p:cNvPr>
          <p:cNvSpPr>
            <a:spLocks noGrp="1"/>
          </p:cNvSpPr>
          <p:nvPr>
            <p:ph type="subTitle" idx="1" hasCustomPrompt="1"/>
          </p:nvPr>
        </p:nvSpPr>
        <p:spPr>
          <a:xfrm>
            <a:off x="1524000" y="3834267"/>
            <a:ext cx="9144000" cy="1655762"/>
          </a:xfrm>
        </p:spPr>
        <p:txBody>
          <a:bodyPr/>
          <a:lstStyle>
            <a:lvl1pPr marL="0" indent="0" algn="ctr">
              <a:buNone/>
              <a:defRPr sz="18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p>
        </p:txBody>
      </p:sp>
    </p:spTree>
    <p:extLst>
      <p:ext uri="{BB962C8B-B14F-4D97-AF65-F5344CB8AC3E}">
        <p14:creationId xmlns:p14="http://schemas.microsoft.com/office/powerpoint/2010/main" val="365044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U_Grey_Titl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2D5DCA-C7EF-D847-BF31-7756142E39C8}"/>
              </a:ext>
            </a:extLst>
          </p:cNvPr>
          <p:cNvSpPr>
            <a:spLocks noGrp="1"/>
          </p:cNvSpPr>
          <p:nvPr>
            <p:ph type="pic" sz="quarter" idx="10" hasCustomPrompt="1"/>
          </p:nvPr>
        </p:nvSpPr>
        <p:spPr>
          <a:xfrm>
            <a:off x="1524000" y="2265681"/>
            <a:ext cx="9144000" cy="310896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sv-SE" dirty="0"/>
              <a:t>Klicka på ikonen för att lägga till en bild</a:t>
            </a:r>
          </a:p>
        </p:txBody>
      </p:sp>
      <p:sp>
        <p:nvSpPr>
          <p:cNvPr id="2" name="Title 1">
            <a:extLst>
              <a:ext uri="{FF2B5EF4-FFF2-40B4-BE49-F238E27FC236}">
                <a16:creationId xmlns:a16="http://schemas.microsoft.com/office/drawing/2014/main" id="{3AEB7CC7-C518-2744-AE0D-462C0746192B}"/>
              </a:ext>
            </a:extLst>
          </p:cNvPr>
          <p:cNvSpPr>
            <a:spLocks noGrp="1"/>
          </p:cNvSpPr>
          <p:nvPr>
            <p:ph type="ctrTitle" hasCustomPrompt="1"/>
          </p:nvPr>
        </p:nvSpPr>
        <p:spPr>
          <a:xfrm>
            <a:off x="1524000" y="461963"/>
            <a:ext cx="9144000" cy="1417637"/>
          </a:xfrm>
        </p:spPr>
        <p:txBody>
          <a:bodyPr anchor="b"/>
          <a:lstStyle>
            <a:lvl1pPr algn="ctr">
              <a:defRPr sz="3800"/>
            </a:lvl1pPr>
          </a:lstStyle>
          <a:p>
            <a:r>
              <a:rPr lang="en-GB" dirty="0"/>
              <a:t>KLICKA HÄR FÖR ATT ÄNDRA RUBRIK</a:t>
            </a:r>
            <a:endParaRPr lang="sv-SE" dirty="0"/>
          </a:p>
        </p:txBody>
      </p:sp>
      <p:sp>
        <p:nvSpPr>
          <p:cNvPr id="3" name="Subtitle 2">
            <a:extLst>
              <a:ext uri="{FF2B5EF4-FFF2-40B4-BE49-F238E27FC236}">
                <a16:creationId xmlns:a16="http://schemas.microsoft.com/office/drawing/2014/main" id="{957693B9-6AA9-3848-98BE-636D0998128C}"/>
              </a:ext>
            </a:extLst>
          </p:cNvPr>
          <p:cNvSpPr>
            <a:spLocks noGrp="1"/>
          </p:cNvSpPr>
          <p:nvPr>
            <p:ph type="subTitle" idx="1" hasCustomPrompt="1"/>
          </p:nvPr>
        </p:nvSpPr>
        <p:spPr>
          <a:xfrm>
            <a:off x="1524000" y="5760722"/>
            <a:ext cx="9144000" cy="259080"/>
          </a:xfrm>
        </p:spPr>
        <p:txBody>
          <a:bodyPr>
            <a:noAutofit/>
          </a:bodyPr>
          <a:lstStyle>
            <a:lvl1pPr marL="0" indent="0" algn="ctr">
              <a:buNone/>
              <a:defRPr sz="1500"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KLICKA HÄR FÖR ATT ÄNDRA UNDERRUBRIK</a:t>
            </a:r>
          </a:p>
        </p:txBody>
      </p:sp>
    </p:spTree>
    <p:extLst>
      <p:ext uri="{BB962C8B-B14F-4D97-AF65-F5344CB8AC3E}">
        <p14:creationId xmlns:p14="http://schemas.microsoft.com/office/powerpoint/2010/main" val="255065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U_Grey_Tex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839E66-3F0E-3D48-BE67-AD2108BAFA3C}"/>
              </a:ext>
            </a:extLst>
          </p:cNvPr>
          <p:cNvSpPr>
            <a:spLocks noGrp="1"/>
          </p:cNvSpPr>
          <p:nvPr>
            <p:ph type="title" hasCustomPrompt="1"/>
          </p:nvPr>
        </p:nvSpPr>
        <p:spPr>
          <a:xfrm>
            <a:off x="839788" y="987425"/>
            <a:ext cx="8852852" cy="445136"/>
          </a:xfrm>
        </p:spPr>
        <p:txBody>
          <a:bodyPr anchor="b"/>
          <a:lstStyle>
            <a:lvl1pPr>
              <a:defRPr sz="2400"/>
            </a:lvl1pPr>
          </a:lstStyle>
          <a:p>
            <a:r>
              <a:rPr lang="en-GB" dirty="0"/>
              <a:t>KLICKA HÄR FÖR ATT ÄNDRA RUBRIK</a:t>
            </a:r>
            <a:endParaRPr lang="sv-SE" dirty="0"/>
          </a:p>
        </p:txBody>
      </p:sp>
      <p:sp>
        <p:nvSpPr>
          <p:cNvPr id="9" name="Picture Placeholder 2">
            <a:extLst>
              <a:ext uri="{FF2B5EF4-FFF2-40B4-BE49-F238E27FC236}">
                <a16:creationId xmlns:a16="http://schemas.microsoft.com/office/drawing/2014/main" id="{FC34110F-7C73-8D4F-8534-7B599238465F}"/>
              </a:ext>
            </a:extLst>
          </p:cNvPr>
          <p:cNvSpPr>
            <a:spLocks noGrp="1"/>
          </p:cNvSpPr>
          <p:nvPr>
            <p:ph type="pic" idx="1" hasCustomPrompt="1"/>
          </p:nvPr>
        </p:nvSpPr>
        <p:spPr>
          <a:xfrm>
            <a:off x="6096000" y="1778001"/>
            <a:ext cx="3596640" cy="408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10" name="Text Placeholder 3">
            <a:extLst>
              <a:ext uri="{FF2B5EF4-FFF2-40B4-BE49-F238E27FC236}">
                <a16:creationId xmlns:a16="http://schemas.microsoft.com/office/drawing/2014/main" id="{E7959A62-4F3E-D74B-8E3D-7BE067949782}"/>
              </a:ext>
            </a:extLst>
          </p:cNvPr>
          <p:cNvSpPr>
            <a:spLocks noGrp="1"/>
          </p:cNvSpPr>
          <p:nvPr>
            <p:ph type="body" sz="half" idx="2" hasCustomPrompt="1"/>
          </p:nvPr>
        </p:nvSpPr>
        <p:spPr>
          <a:xfrm>
            <a:off x="839788" y="1785939"/>
            <a:ext cx="4900612" cy="4083050"/>
          </a:xfrm>
        </p:spPr>
        <p:txBody>
          <a:bodyPr/>
          <a:lstStyle>
            <a:lvl1pPr marL="0" indent="0">
              <a:buNone/>
              <a:defRPr sz="1700">
                <a:solidFill>
                  <a:schemeClr val="tx1">
                    <a:alpha val="7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Klicka</a:t>
            </a:r>
            <a:r>
              <a:rPr lang="en-GB" dirty="0"/>
              <a:t> </a:t>
            </a:r>
            <a:r>
              <a:rPr lang="en-GB" dirty="0" err="1"/>
              <a:t>här</a:t>
            </a:r>
            <a:r>
              <a:rPr lang="en-GB" dirty="0"/>
              <a:t> </a:t>
            </a:r>
            <a:r>
              <a:rPr lang="en-GB" dirty="0" err="1"/>
              <a:t>för</a:t>
            </a:r>
            <a:r>
              <a:rPr lang="en-GB" dirty="0"/>
              <a:t> </a:t>
            </a:r>
            <a:r>
              <a:rPr lang="en-GB" dirty="0" err="1"/>
              <a:t>att</a:t>
            </a:r>
            <a:r>
              <a:rPr lang="en-GB" dirty="0"/>
              <a:t> </a:t>
            </a:r>
            <a:r>
              <a:rPr lang="en-GB" dirty="0" err="1"/>
              <a:t>skriva</a:t>
            </a:r>
            <a:r>
              <a:rPr lang="en-GB" dirty="0"/>
              <a:t> in text</a:t>
            </a:r>
          </a:p>
        </p:txBody>
      </p:sp>
    </p:spTree>
    <p:extLst>
      <p:ext uri="{BB962C8B-B14F-4D97-AF65-F5344CB8AC3E}">
        <p14:creationId xmlns:p14="http://schemas.microsoft.com/office/powerpoint/2010/main" val="96275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U_gray_text with placehol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75BED3-7B3D-D64E-90C5-61D846336A21}"/>
              </a:ext>
            </a:extLst>
          </p:cNvPr>
          <p:cNvSpPr>
            <a:spLocks noGrp="1"/>
          </p:cNvSpPr>
          <p:nvPr>
            <p:ph type="title" hasCustomPrompt="1"/>
          </p:nvPr>
        </p:nvSpPr>
        <p:spPr>
          <a:xfrm>
            <a:off x="839788" y="987425"/>
            <a:ext cx="8852852" cy="445136"/>
          </a:xfrm>
        </p:spPr>
        <p:txBody>
          <a:bodyPr anchor="b"/>
          <a:lstStyle>
            <a:lvl1pPr>
              <a:defRPr sz="2400"/>
            </a:lvl1pPr>
          </a:lstStyle>
          <a:p>
            <a:r>
              <a:rPr lang="en-GB" dirty="0"/>
              <a:t>KLICKA HÄR FÖR ATT ÄNDRA RUBRIK</a:t>
            </a:r>
            <a:endParaRPr lang="sv-SE" dirty="0"/>
          </a:p>
        </p:txBody>
      </p:sp>
      <p:sp>
        <p:nvSpPr>
          <p:cNvPr id="6" name="Platshållare för innehåll 5">
            <a:extLst>
              <a:ext uri="{FF2B5EF4-FFF2-40B4-BE49-F238E27FC236}">
                <a16:creationId xmlns:a16="http://schemas.microsoft.com/office/drawing/2014/main" id="{6EDEDBDF-F0F3-474F-A1E5-5F5835B04A78}"/>
              </a:ext>
            </a:extLst>
          </p:cNvPr>
          <p:cNvSpPr>
            <a:spLocks noGrp="1"/>
          </p:cNvSpPr>
          <p:nvPr>
            <p:ph sz="quarter" idx="10" hasCustomPrompt="1"/>
          </p:nvPr>
        </p:nvSpPr>
        <p:spPr>
          <a:xfrm>
            <a:off x="839788" y="1757363"/>
            <a:ext cx="8853487" cy="4113212"/>
          </a:xfrm>
        </p:spPr>
        <p:txBody>
          <a:bodyPr/>
          <a:lstStyle/>
          <a:p>
            <a:pPr lvl="0"/>
            <a:r>
              <a:rPr lang="sv-SE"/>
              <a:t>Klicka här för att skriva in text</a:t>
            </a:r>
          </a:p>
        </p:txBody>
      </p:sp>
    </p:spTree>
    <p:extLst>
      <p:ext uri="{BB962C8B-B14F-4D97-AF65-F5344CB8AC3E}">
        <p14:creationId xmlns:p14="http://schemas.microsoft.com/office/powerpoint/2010/main" val="158661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dobjekt 8">
            <a:extLst>
              <a:ext uri="{FF2B5EF4-FFF2-40B4-BE49-F238E27FC236}">
                <a16:creationId xmlns:a16="http://schemas.microsoft.com/office/drawing/2014/main" id="{FE0BBA05-D59A-5B4F-8075-7C06E6BD2049}"/>
              </a:ext>
            </a:extLst>
          </p:cNvPr>
          <p:cNvPicPr>
            <a:picLocks noChangeAspect="1"/>
          </p:cNvPicPr>
          <p:nvPr userDrawn="1"/>
        </p:nvPicPr>
        <p:blipFill rotWithShape="1">
          <a:blip r:embed="rId7" cstate="screen">
            <a:lum bright="70000" contrast="-70000"/>
            <a:extLst>
              <a:ext uri="{28A0092B-C50C-407E-A947-70E740481C1C}">
                <a14:useLocalDpi xmlns:a14="http://schemas.microsoft.com/office/drawing/2010/main"/>
              </a:ext>
            </a:extLst>
          </a:blip>
          <a:srcRect/>
          <a:stretch/>
        </p:blipFill>
        <p:spPr>
          <a:xfrm>
            <a:off x="9923494" y="0"/>
            <a:ext cx="2268506" cy="2516158"/>
          </a:xfrm>
          <a:prstGeom prst="rect">
            <a:avLst/>
          </a:prstGeom>
        </p:spPr>
      </p:pic>
      <p:sp>
        <p:nvSpPr>
          <p:cNvPr id="2" name="Title Placeholder 1">
            <a:extLst>
              <a:ext uri="{FF2B5EF4-FFF2-40B4-BE49-F238E27FC236}">
                <a16:creationId xmlns:a16="http://schemas.microsoft.com/office/drawing/2014/main" id="{06DCFECD-146F-0548-9477-8E29FF567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KLICKA HÄR FÖR ATT ÄNDRA RUBRIK</a:t>
            </a:r>
            <a:endParaRPr lang="sv-SE" dirty="0"/>
          </a:p>
        </p:txBody>
      </p:sp>
      <p:sp>
        <p:nvSpPr>
          <p:cNvPr id="3" name="Text Placeholder 2">
            <a:extLst>
              <a:ext uri="{FF2B5EF4-FFF2-40B4-BE49-F238E27FC236}">
                <a16:creationId xmlns:a16="http://schemas.microsoft.com/office/drawing/2014/main" id="{2663B5D4-0A8F-2C48-8AF0-A81A2EDA2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sv-SE" dirty="0"/>
          </a:p>
        </p:txBody>
      </p:sp>
      <p:pic>
        <p:nvPicPr>
          <p:cNvPr id="9" name="Bildobjekt 4">
            <a:extLst>
              <a:ext uri="{FF2B5EF4-FFF2-40B4-BE49-F238E27FC236}">
                <a16:creationId xmlns:a16="http://schemas.microsoft.com/office/drawing/2014/main" id="{2FAFB277-4C28-4A4D-B886-3F5861ADE5EE}"/>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1102848" y="5806123"/>
            <a:ext cx="863600" cy="863600"/>
          </a:xfrm>
          <a:prstGeom prst="rect">
            <a:avLst/>
          </a:prstGeom>
        </p:spPr>
      </p:pic>
    </p:spTree>
    <p:extLst>
      <p:ext uri="{BB962C8B-B14F-4D97-AF65-F5344CB8AC3E}">
        <p14:creationId xmlns:p14="http://schemas.microsoft.com/office/powerpoint/2010/main" val="345164569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65" r:id="rId4"/>
    <p:sldLayoutId id="2147483663" r:id="rId5"/>
  </p:sldLayoutIdLst>
  <p:txStyles>
    <p:titleStyle>
      <a:lvl1pPr algn="l" defTabSz="914400" rtl="0" eaLnBrk="1" latinLnBrk="0" hangingPunct="1">
        <a:lnSpc>
          <a:spcPct val="90000"/>
        </a:lnSpc>
        <a:spcBef>
          <a:spcPct val="0"/>
        </a:spcBef>
        <a:buNone/>
        <a:defRPr sz="3900" kern="1200" spc="300">
          <a:solidFill>
            <a:schemeClr val="tx2">
              <a:alpha val="7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700" kern="1200">
          <a:solidFill>
            <a:schemeClr val="tx1">
              <a:alpha val="7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8181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8181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181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181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2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CFECD-146F-0548-9477-8E29FF567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KLICKA HÄR FÖR ATT ÄNDRA RUBRIK</a:t>
            </a:r>
            <a:endParaRPr lang="sv-SE" dirty="0"/>
          </a:p>
        </p:txBody>
      </p:sp>
      <p:pic>
        <p:nvPicPr>
          <p:cNvPr id="9" name="Bildobjekt 4">
            <a:extLst>
              <a:ext uri="{FF2B5EF4-FFF2-40B4-BE49-F238E27FC236}">
                <a16:creationId xmlns:a16="http://schemas.microsoft.com/office/drawing/2014/main" id="{2FAFB277-4C28-4A4D-B886-3F5861ADE5EE}"/>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1102848" y="5806123"/>
            <a:ext cx="863600" cy="863600"/>
          </a:xfrm>
          <a:prstGeom prst="rect">
            <a:avLst/>
          </a:prstGeom>
        </p:spPr>
      </p:pic>
      <p:pic>
        <p:nvPicPr>
          <p:cNvPr id="14" name="Picture 13">
            <a:extLst>
              <a:ext uri="{FF2B5EF4-FFF2-40B4-BE49-F238E27FC236}">
                <a16:creationId xmlns:a16="http://schemas.microsoft.com/office/drawing/2014/main" id="{718D7511-9A7A-5B44-A9CA-84BE8907EE99}"/>
              </a:ext>
            </a:extLst>
          </p:cNvPr>
          <p:cNvPicPr>
            <a:picLocks noChangeAspect="1"/>
          </p:cNvPicPr>
          <p:nvPr userDrawn="1"/>
        </p:nvPicPr>
        <p:blipFill rotWithShape="1">
          <a:blip r:embed="rId8" cstate="screen">
            <a:alphaModFix amt="10000"/>
            <a:extLst>
              <a:ext uri="{28A0092B-C50C-407E-A947-70E740481C1C}">
                <a14:useLocalDpi xmlns:a14="http://schemas.microsoft.com/office/drawing/2010/main"/>
              </a:ext>
            </a:extLst>
          </a:blip>
          <a:srcRect t="24378" r="33466"/>
          <a:stretch/>
        </p:blipFill>
        <p:spPr>
          <a:xfrm>
            <a:off x="10014332" y="0"/>
            <a:ext cx="2177668" cy="2446318"/>
          </a:xfrm>
          <a:prstGeom prst="rect">
            <a:avLst/>
          </a:prstGeom>
        </p:spPr>
      </p:pic>
      <p:sp>
        <p:nvSpPr>
          <p:cNvPr id="3" name="Text Placeholder 2">
            <a:extLst>
              <a:ext uri="{FF2B5EF4-FFF2-40B4-BE49-F238E27FC236}">
                <a16:creationId xmlns:a16="http://schemas.microsoft.com/office/drawing/2014/main" id="{2663B5D4-0A8F-2C48-8AF0-A81A2EDA2F15}"/>
              </a:ext>
            </a:extLst>
          </p:cNvPr>
          <p:cNvSpPr>
            <a:spLocks noGrp="1"/>
          </p:cNvSpPr>
          <p:nvPr>
            <p:ph type="body" idx="1"/>
          </p:nvPr>
        </p:nvSpPr>
        <p:spPr>
          <a:xfrm>
            <a:off x="838200" y="1836511"/>
            <a:ext cx="10515600" cy="4351338"/>
          </a:xfrm>
          <a:prstGeom prst="rect">
            <a:avLst/>
          </a:prstGeom>
        </p:spPr>
        <p:txBody>
          <a:bodyPr vert="horz" lIns="91440" tIns="45720" rIns="91440" bIns="45720" rtlCol="0">
            <a:normAutofit/>
          </a:bodyPr>
          <a:lstStyle/>
          <a:p>
            <a:pPr lvl="0"/>
            <a:endParaRPr lang="sv-SE" dirty="0"/>
          </a:p>
        </p:txBody>
      </p:sp>
    </p:spTree>
    <p:extLst>
      <p:ext uri="{BB962C8B-B14F-4D97-AF65-F5344CB8AC3E}">
        <p14:creationId xmlns:p14="http://schemas.microsoft.com/office/powerpoint/2010/main" val="275413011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6" r:id="rId4"/>
    <p:sldLayoutId id="2147483664" r:id="rId5"/>
  </p:sldLayoutIdLst>
  <p:txStyles>
    <p:titleStyle>
      <a:lvl1pPr algn="l" defTabSz="914400" rtl="0" eaLnBrk="1" latinLnBrk="0" hangingPunct="1">
        <a:lnSpc>
          <a:spcPct val="90000"/>
        </a:lnSpc>
        <a:spcBef>
          <a:spcPct val="0"/>
        </a:spcBef>
        <a:buNone/>
        <a:defRPr sz="3900" kern="1200" spc="300">
          <a:solidFill>
            <a:schemeClr val="tx1">
              <a:alpha val="7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700" kern="1200">
          <a:solidFill>
            <a:schemeClr val="tx1">
              <a:alpha val="7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8181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8181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181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181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scb.se/hitta-statistik/statistik-efter-amne/utbildning-och-forskning/analyser-och-prognoser-om-utbildning-och-arbetsmarknad/arbetskraftsbarometern/pong/statistiknyhet/arbetskraftsbarometern-202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sns.se/artiklar/konjunkturradets-rapport-2023-strukturomvandling-pa-svensk-arbetsmarknad-konsekvenser-och-policyatgarder/"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scb.se/hitta-statistik/statistik-efter-amne/utbildning-och-forskning/analyser-och-prognoser-om-utbildning-och-arbetsmarknad/arbetskraftsbarometern/pong/statistiknyhet/arbetskraftsbarometern-202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1335AC1-480C-FF48-9F33-8244987F0F3B}"/>
              </a:ext>
            </a:extLst>
          </p:cNvPr>
          <p:cNvSpPr>
            <a:spLocks noGrp="1"/>
          </p:cNvSpPr>
          <p:nvPr>
            <p:ph type="ctrTitle"/>
          </p:nvPr>
        </p:nvSpPr>
        <p:spPr/>
        <p:txBody>
          <a:bodyPr/>
          <a:lstStyle/>
          <a:p>
            <a:r>
              <a:rPr lang="sv-SE" dirty="0"/>
              <a:t>Arbetsmarknadens behov</a:t>
            </a:r>
            <a:br>
              <a:rPr lang="sv-SE" dirty="0"/>
            </a:br>
            <a:r>
              <a:rPr lang="sv-SE" dirty="0"/>
              <a:t>av högskoleutbildade</a:t>
            </a:r>
          </a:p>
        </p:txBody>
      </p:sp>
    </p:spTree>
    <p:extLst>
      <p:ext uri="{BB962C8B-B14F-4D97-AF65-F5344CB8AC3E}">
        <p14:creationId xmlns:p14="http://schemas.microsoft.com/office/powerpoint/2010/main" val="2070505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39ED4A-D8BE-4072-A589-A149322C4E3E}"/>
              </a:ext>
            </a:extLst>
          </p:cNvPr>
          <p:cNvSpPr>
            <a:spLocks noGrp="1"/>
          </p:cNvSpPr>
          <p:nvPr>
            <p:ph type="title"/>
          </p:nvPr>
        </p:nvSpPr>
        <p:spPr/>
        <p:txBody>
          <a:bodyPr>
            <a:normAutofit fontScale="90000"/>
          </a:bodyPr>
          <a:lstStyle/>
          <a:p>
            <a:r>
              <a:rPr lang="sv-SE" b="1" dirty="0"/>
              <a:t>Andel arbetsgivare som bedömer tillgången god, i balans eller brist på nyutexaminerade sökande med respektive utbildning, grundutbildade sjuksköterskor och specialistsjuksköterskor, 2023</a:t>
            </a:r>
            <a:endParaRPr lang="sv-SE" dirty="0"/>
          </a:p>
        </p:txBody>
      </p:sp>
      <p:pic>
        <p:nvPicPr>
          <p:cNvPr id="4" name="Platshållare för innehåll 3">
            <a:extLst>
              <a:ext uri="{FF2B5EF4-FFF2-40B4-BE49-F238E27FC236}">
                <a16:creationId xmlns:a16="http://schemas.microsoft.com/office/drawing/2014/main" id="{8DF524D5-44D2-4FE2-8247-FE4866465EAD}"/>
              </a:ext>
            </a:extLst>
          </p:cNvPr>
          <p:cNvPicPr>
            <a:picLocks noGrp="1" noChangeAspect="1"/>
          </p:cNvPicPr>
          <p:nvPr>
            <p:ph sz="quarter" idx="10"/>
          </p:nvPr>
        </p:nvPicPr>
        <p:blipFill>
          <a:blip r:embed="rId3"/>
          <a:stretch>
            <a:fillRect/>
          </a:stretch>
        </p:blipFill>
        <p:spPr>
          <a:xfrm>
            <a:off x="1986995" y="1785938"/>
            <a:ext cx="6559072" cy="4084637"/>
          </a:xfrm>
          <a:prstGeom prst="rect">
            <a:avLst/>
          </a:prstGeom>
        </p:spPr>
      </p:pic>
      <p:sp>
        <p:nvSpPr>
          <p:cNvPr id="5" name="Rektangel 4">
            <a:extLst>
              <a:ext uri="{FF2B5EF4-FFF2-40B4-BE49-F238E27FC236}">
                <a16:creationId xmlns:a16="http://schemas.microsoft.com/office/drawing/2014/main" id="{3AFC3627-385D-4B3F-864A-50E55EC014A5}"/>
              </a:ext>
            </a:extLst>
          </p:cNvPr>
          <p:cNvSpPr/>
          <p:nvPr/>
        </p:nvSpPr>
        <p:spPr>
          <a:xfrm>
            <a:off x="522376" y="6223952"/>
            <a:ext cx="3248005" cy="246221"/>
          </a:xfrm>
          <a:prstGeom prst="rect">
            <a:avLst/>
          </a:prstGeom>
        </p:spPr>
        <p:txBody>
          <a:bodyPr wrap="none">
            <a:spAutoFit/>
          </a:bodyPr>
          <a:lstStyle/>
          <a:p>
            <a:r>
              <a:rPr lang="sv-SE" sz="1000" b="1" dirty="0"/>
              <a:t>Källa: </a:t>
            </a:r>
            <a:r>
              <a:rPr lang="sv-SE" sz="1000" dirty="0">
                <a:hlinkClick r:id="rId4"/>
              </a:rPr>
              <a:t>Brist på utbildade inom vård och teknik (scb.se)</a:t>
            </a:r>
            <a:endParaRPr lang="sv-SE" sz="1000" b="1" dirty="0"/>
          </a:p>
        </p:txBody>
      </p:sp>
    </p:spTree>
    <p:extLst>
      <p:ext uri="{BB962C8B-B14F-4D97-AF65-F5344CB8AC3E}">
        <p14:creationId xmlns:p14="http://schemas.microsoft.com/office/powerpoint/2010/main" val="192620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4DBA28-069D-4F75-90A1-D833052357C6}"/>
              </a:ext>
            </a:extLst>
          </p:cNvPr>
          <p:cNvSpPr>
            <a:spLocks noGrp="1"/>
          </p:cNvSpPr>
          <p:nvPr>
            <p:ph type="title"/>
          </p:nvPr>
        </p:nvSpPr>
        <p:spPr>
          <a:xfrm>
            <a:off x="839787" y="987425"/>
            <a:ext cx="10114091" cy="384176"/>
          </a:xfrm>
        </p:spPr>
        <p:txBody>
          <a:bodyPr>
            <a:noAutofit/>
          </a:bodyPr>
          <a:lstStyle/>
          <a:p>
            <a:r>
              <a:rPr lang="sv-SE" sz="2000" dirty="0"/>
              <a:t>Bedömning av arbetsmarknadsläget för ett urval av utbildningar inom hälso- och sjukvård samt social omsorg </a:t>
            </a:r>
          </a:p>
        </p:txBody>
      </p:sp>
      <p:pic>
        <p:nvPicPr>
          <p:cNvPr id="5" name="Platshållare för innehåll 4">
            <a:extLst>
              <a:ext uri="{FF2B5EF4-FFF2-40B4-BE49-F238E27FC236}">
                <a16:creationId xmlns:a16="http://schemas.microsoft.com/office/drawing/2014/main" id="{D9851718-1E04-4CBF-B65E-91D564BB37C8}"/>
              </a:ext>
            </a:extLst>
          </p:cNvPr>
          <p:cNvPicPr>
            <a:picLocks noGrp="1" noChangeAspect="1"/>
          </p:cNvPicPr>
          <p:nvPr>
            <p:ph sz="quarter" idx="10"/>
          </p:nvPr>
        </p:nvPicPr>
        <p:blipFill>
          <a:blip r:embed="rId3"/>
          <a:stretch>
            <a:fillRect/>
          </a:stretch>
        </p:blipFill>
        <p:spPr>
          <a:xfrm>
            <a:off x="751049" y="2383128"/>
            <a:ext cx="4861951" cy="3661850"/>
          </a:xfrm>
          <a:prstGeom prst="rect">
            <a:avLst/>
          </a:prstGeom>
        </p:spPr>
      </p:pic>
      <p:pic>
        <p:nvPicPr>
          <p:cNvPr id="6" name="Bildobjekt 5">
            <a:extLst>
              <a:ext uri="{FF2B5EF4-FFF2-40B4-BE49-F238E27FC236}">
                <a16:creationId xmlns:a16="http://schemas.microsoft.com/office/drawing/2014/main" id="{56D41B5A-C84E-41C5-9329-37C9A8F5C37B}"/>
              </a:ext>
            </a:extLst>
          </p:cNvPr>
          <p:cNvPicPr>
            <a:picLocks noChangeAspect="1"/>
          </p:cNvPicPr>
          <p:nvPr/>
        </p:nvPicPr>
        <p:blipFill>
          <a:blip r:embed="rId4"/>
          <a:stretch>
            <a:fillRect/>
          </a:stretch>
        </p:blipFill>
        <p:spPr>
          <a:xfrm>
            <a:off x="5837147" y="2383128"/>
            <a:ext cx="4891895" cy="3742047"/>
          </a:xfrm>
          <a:prstGeom prst="rect">
            <a:avLst/>
          </a:prstGeom>
        </p:spPr>
      </p:pic>
      <p:sp>
        <p:nvSpPr>
          <p:cNvPr id="8" name="Rektangel 7">
            <a:extLst>
              <a:ext uri="{FF2B5EF4-FFF2-40B4-BE49-F238E27FC236}">
                <a16:creationId xmlns:a16="http://schemas.microsoft.com/office/drawing/2014/main" id="{39DE4271-6017-4100-BD5A-60F7D531CB94}"/>
              </a:ext>
            </a:extLst>
          </p:cNvPr>
          <p:cNvSpPr/>
          <p:nvPr/>
        </p:nvSpPr>
        <p:spPr>
          <a:xfrm>
            <a:off x="751049" y="6269280"/>
            <a:ext cx="8432139" cy="246221"/>
          </a:xfrm>
          <a:prstGeom prst="rect">
            <a:avLst/>
          </a:prstGeom>
        </p:spPr>
        <p:txBody>
          <a:bodyPr wrap="square">
            <a:spAutoFit/>
          </a:bodyPr>
          <a:lstStyle/>
          <a:p>
            <a:r>
              <a:rPr lang="sv-SE" sz="1000" b="1" dirty="0"/>
              <a:t>Källa</a:t>
            </a:r>
            <a:r>
              <a:rPr lang="sv-SE" sz="1000" dirty="0"/>
              <a:t>: SCB, Trender och Prognoser 2023 Befolkning, utbildning, arbetsmarknad – med sikte på år 2040</a:t>
            </a:r>
          </a:p>
        </p:txBody>
      </p:sp>
      <p:pic>
        <p:nvPicPr>
          <p:cNvPr id="9" name="Bildobjekt 8">
            <a:extLst>
              <a:ext uri="{FF2B5EF4-FFF2-40B4-BE49-F238E27FC236}">
                <a16:creationId xmlns:a16="http://schemas.microsoft.com/office/drawing/2014/main" id="{1C2E8CEA-39FA-41DC-B424-8488C929CE6C}"/>
              </a:ext>
            </a:extLst>
          </p:cNvPr>
          <p:cNvPicPr>
            <a:picLocks noChangeAspect="1"/>
          </p:cNvPicPr>
          <p:nvPr/>
        </p:nvPicPr>
        <p:blipFill>
          <a:blip r:embed="rId5"/>
          <a:stretch>
            <a:fillRect/>
          </a:stretch>
        </p:blipFill>
        <p:spPr>
          <a:xfrm>
            <a:off x="840474" y="1371601"/>
            <a:ext cx="4772526" cy="1110950"/>
          </a:xfrm>
          <a:prstGeom prst="rect">
            <a:avLst/>
          </a:prstGeom>
        </p:spPr>
      </p:pic>
      <p:pic>
        <p:nvPicPr>
          <p:cNvPr id="10" name="Bildobjekt 9">
            <a:extLst>
              <a:ext uri="{FF2B5EF4-FFF2-40B4-BE49-F238E27FC236}">
                <a16:creationId xmlns:a16="http://schemas.microsoft.com/office/drawing/2014/main" id="{FF82682F-98BA-4EC4-9B06-E89DA6A6224D}"/>
              </a:ext>
            </a:extLst>
          </p:cNvPr>
          <p:cNvPicPr>
            <a:picLocks noChangeAspect="1"/>
          </p:cNvPicPr>
          <p:nvPr/>
        </p:nvPicPr>
        <p:blipFill>
          <a:blip r:embed="rId5"/>
          <a:stretch>
            <a:fillRect/>
          </a:stretch>
        </p:blipFill>
        <p:spPr>
          <a:xfrm>
            <a:off x="5837147" y="1371601"/>
            <a:ext cx="4772526" cy="1110950"/>
          </a:xfrm>
          <a:prstGeom prst="rect">
            <a:avLst/>
          </a:prstGeom>
        </p:spPr>
      </p:pic>
    </p:spTree>
    <p:extLst>
      <p:ext uri="{BB962C8B-B14F-4D97-AF65-F5344CB8AC3E}">
        <p14:creationId xmlns:p14="http://schemas.microsoft.com/office/powerpoint/2010/main" val="70370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270EA0-DBB5-4068-9176-918E596B3783}"/>
              </a:ext>
            </a:extLst>
          </p:cNvPr>
          <p:cNvSpPr>
            <a:spLocks noGrp="1"/>
          </p:cNvSpPr>
          <p:nvPr>
            <p:ph type="title"/>
          </p:nvPr>
        </p:nvSpPr>
        <p:spPr/>
        <p:txBody>
          <a:bodyPr/>
          <a:lstStyle/>
          <a:p>
            <a:r>
              <a:rPr lang="sv-SE" dirty="0"/>
              <a:t>Läkarutbildning</a:t>
            </a:r>
          </a:p>
        </p:txBody>
      </p:sp>
      <p:pic>
        <p:nvPicPr>
          <p:cNvPr id="4" name="Platshållare för innehåll 3">
            <a:extLst>
              <a:ext uri="{FF2B5EF4-FFF2-40B4-BE49-F238E27FC236}">
                <a16:creationId xmlns:a16="http://schemas.microsoft.com/office/drawing/2014/main" id="{A282EC2D-30E9-4D9E-9F1F-3853F725EA99}"/>
              </a:ext>
            </a:extLst>
          </p:cNvPr>
          <p:cNvPicPr>
            <a:picLocks noGrp="1" noChangeAspect="1"/>
          </p:cNvPicPr>
          <p:nvPr>
            <p:ph sz="quarter" idx="10"/>
          </p:nvPr>
        </p:nvPicPr>
        <p:blipFill>
          <a:blip r:embed="rId2"/>
          <a:stretch>
            <a:fillRect/>
          </a:stretch>
        </p:blipFill>
        <p:spPr>
          <a:xfrm>
            <a:off x="839788" y="1987433"/>
            <a:ext cx="8853487" cy="3681647"/>
          </a:xfrm>
          <a:prstGeom prst="rect">
            <a:avLst/>
          </a:prstGeom>
        </p:spPr>
      </p:pic>
      <p:sp>
        <p:nvSpPr>
          <p:cNvPr id="5" name="Rektangel 4">
            <a:extLst>
              <a:ext uri="{FF2B5EF4-FFF2-40B4-BE49-F238E27FC236}">
                <a16:creationId xmlns:a16="http://schemas.microsoft.com/office/drawing/2014/main" id="{EFD44779-64AD-4811-B1DB-2BDBDE25BC0B}"/>
              </a:ext>
            </a:extLst>
          </p:cNvPr>
          <p:cNvSpPr/>
          <p:nvPr/>
        </p:nvSpPr>
        <p:spPr>
          <a:xfrm>
            <a:off x="839788" y="6051053"/>
            <a:ext cx="8453068" cy="246221"/>
          </a:xfrm>
          <a:prstGeom prst="rect">
            <a:avLst/>
          </a:prstGeom>
        </p:spPr>
        <p:txBody>
          <a:bodyPr wrap="square">
            <a:spAutoFit/>
          </a:bodyPr>
          <a:lstStyle/>
          <a:p>
            <a:r>
              <a:rPr lang="sv-SE" sz="1000" b="1" dirty="0"/>
              <a:t>Källa</a:t>
            </a:r>
            <a:r>
              <a:rPr lang="sv-SE" sz="1000" dirty="0"/>
              <a:t>: SCB, Trender och Prognoser 2023 Befolkning, utbildning, arbetsmarknad – med sikte på år 2040 </a:t>
            </a:r>
          </a:p>
        </p:txBody>
      </p:sp>
    </p:spTree>
    <p:extLst>
      <p:ext uri="{BB962C8B-B14F-4D97-AF65-F5344CB8AC3E}">
        <p14:creationId xmlns:p14="http://schemas.microsoft.com/office/powerpoint/2010/main" val="243716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270EA0-DBB5-4068-9176-918E596B3783}"/>
              </a:ext>
            </a:extLst>
          </p:cNvPr>
          <p:cNvSpPr>
            <a:spLocks noGrp="1"/>
          </p:cNvSpPr>
          <p:nvPr>
            <p:ph type="title"/>
          </p:nvPr>
        </p:nvSpPr>
        <p:spPr/>
        <p:txBody>
          <a:bodyPr/>
          <a:lstStyle/>
          <a:p>
            <a:r>
              <a:rPr lang="sv-SE" dirty="0"/>
              <a:t>Apotekarutbildning</a:t>
            </a:r>
          </a:p>
        </p:txBody>
      </p:sp>
      <p:sp>
        <p:nvSpPr>
          <p:cNvPr id="5" name="Rektangel 4">
            <a:extLst>
              <a:ext uri="{FF2B5EF4-FFF2-40B4-BE49-F238E27FC236}">
                <a16:creationId xmlns:a16="http://schemas.microsoft.com/office/drawing/2014/main" id="{EFD44779-64AD-4811-B1DB-2BDBDE25BC0B}"/>
              </a:ext>
            </a:extLst>
          </p:cNvPr>
          <p:cNvSpPr/>
          <p:nvPr/>
        </p:nvSpPr>
        <p:spPr>
          <a:xfrm>
            <a:off x="839788" y="6051053"/>
            <a:ext cx="8453068" cy="246221"/>
          </a:xfrm>
          <a:prstGeom prst="rect">
            <a:avLst/>
          </a:prstGeom>
        </p:spPr>
        <p:txBody>
          <a:bodyPr wrap="square">
            <a:spAutoFit/>
          </a:bodyPr>
          <a:lstStyle/>
          <a:p>
            <a:r>
              <a:rPr lang="sv-SE" sz="1000" b="1" dirty="0"/>
              <a:t>Källa</a:t>
            </a:r>
            <a:r>
              <a:rPr lang="sv-SE" sz="1000" dirty="0"/>
              <a:t>: SCB, Trender och Prognoser 2023 Befolkning, utbildning, arbetsmarknad – med sikte på år 2040 </a:t>
            </a:r>
          </a:p>
        </p:txBody>
      </p:sp>
      <p:sp>
        <p:nvSpPr>
          <p:cNvPr id="6" name="Platshållare för innehåll 5">
            <a:extLst>
              <a:ext uri="{FF2B5EF4-FFF2-40B4-BE49-F238E27FC236}">
                <a16:creationId xmlns:a16="http://schemas.microsoft.com/office/drawing/2014/main" id="{E5CA8326-95B9-4A37-902F-C3FCB97889FF}"/>
              </a:ext>
            </a:extLst>
          </p:cNvPr>
          <p:cNvSpPr>
            <a:spLocks noGrp="1"/>
          </p:cNvSpPr>
          <p:nvPr>
            <p:ph sz="quarter" idx="10"/>
          </p:nvPr>
        </p:nvSpPr>
        <p:spPr/>
        <p:txBody>
          <a:bodyPr/>
          <a:lstStyle/>
          <a:p>
            <a:endParaRPr lang="sv-SE"/>
          </a:p>
        </p:txBody>
      </p:sp>
      <p:pic>
        <p:nvPicPr>
          <p:cNvPr id="8" name="Bildobjekt 7">
            <a:extLst>
              <a:ext uri="{FF2B5EF4-FFF2-40B4-BE49-F238E27FC236}">
                <a16:creationId xmlns:a16="http://schemas.microsoft.com/office/drawing/2014/main" id="{933008EA-E796-45F7-BE2B-56DADCD3D822}"/>
              </a:ext>
            </a:extLst>
          </p:cNvPr>
          <p:cNvPicPr>
            <a:picLocks noChangeAspect="1"/>
          </p:cNvPicPr>
          <p:nvPr/>
        </p:nvPicPr>
        <p:blipFill>
          <a:blip r:embed="rId2"/>
          <a:stretch>
            <a:fillRect/>
          </a:stretch>
        </p:blipFill>
        <p:spPr>
          <a:xfrm>
            <a:off x="766298" y="1785938"/>
            <a:ext cx="9016533" cy="3738562"/>
          </a:xfrm>
          <a:prstGeom prst="rect">
            <a:avLst/>
          </a:prstGeom>
        </p:spPr>
      </p:pic>
    </p:spTree>
    <p:extLst>
      <p:ext uri="{BB962C8B-B14F-4D97-AF65-F5344CB8AC3E}">
        <p14:creationId xmlns:p14="http://schemas.microsoft.com/office/powerpoint/2010/main" val="64094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270EA0-DBB5-4068-9176-918E596B3783}"/>
              </a:ext>
            </a:extLst>
          </p:cNvPr>
          <p:cNvSpPr>
            <a:spLocks noGrp="1"/>
          </p:cNvSpPr>
          <p:nvPr>
            <p:ph type="title"/>
          </p:nvPr>
        </p:nvSpPr>
        <p:spPr/>
        <p:txBody>
          <a:bodyPr/>
          <a:lstStyle/>
          <a:p>
            <a:r>
              <a:rPr lang="sv-SE" dirty="0"/>
              <a:t>Fysioterapeututbildning</a:t>
            </a:r>
          </a:p>
        </p:txBody>
      </p:sp>
      <p:sp>
        <p:nvSpPr>
          <p:cNvPr id="5" name="Rektangel 4">
            <a:extLst>
              <a:ext uri="{FF2B5EF4-FFF2-40B4-BE49-F238E27FC236}">
                <a16:creationId xmlns:a16="http://schemas.microsoft.com/office/drawing/2014/main" id="{EFD44779-64AD-4811-B1DB-2BDBDE25BC0B}"/>
              </a:ext>
            </a:extLst>
          </p:cNvPr>
          <p:cNvSpPr/>
          <p:nvPr/>
        </p:nvSpPr>
        <p:spPr>
          <a:xfrm>
            <a:off x="839788" y="6051053"/>
            <a:ext cx="8453068" cy="246221"/>
          </a:xfrm>
          <a:prstGeom prst="rect">
            <a:avLst/>
          </a:prstGeom>
        </p:spPr>
        <p:txBody>
          <a:bodyPr wrap="square">
            <a:spAutoFit/>
          </a:bodyPr>
          <a:lstStyle/>
          <a:p>
            <a:r>
              <a:rPr lang="sv-SE" sz="1000" b="1" dirty="0"/>
              <a:t>Källa</a:t>
            </a:r>
            <a:r>
              <a:rPr lang="sv-SE" sz="1000" dirty="0"/>
              <a:t>: SCB, Trender och Prognoser 2023 Befolkning, utbildning, arbetsmarknad – med sikte på år 2040 </a:t>
            </a:r>
          </a:p>
        </p:txBody>
      </p:sp>
      <p:sp>
        <p:nvSpPr>
          <p:cNvPr id="6" name="Platshållare för innehåll 5">
            <a:extLst>
              <a:ext uri="{FF2B5EF4-FFF2-40B4-BE49-F238E27FC236}">
                <a16:creationId xmlns:a16="http://schemas.microsoft.com/office/drawing/2014/main" id="{E5CA8326-95B9-4A37-902F-C3FCB97889FF}"/>
              </a:ext>
            </a:extLst>
          </p:cNvPr>
          <p:cNvSpPr>
            <a:spLocks noGrp="1"/>
          </p:cNvSpPr>
          <p:nvPr>
            <p:ph sz="quarter" idx="10"/>
          </p:nvPr>
        </p:nvSpPr>
        <p:spPr/>
        <p:txBody>
          <a:bodyPr/>
          <a:lstStyle/>
          <a:p>
            <a:endParaRPr lang="sv-SE"/>
          </a:p>
        </p:txBody>
      </p:sp>
      <p:pic>
        <p:nvPicPr>
          <p:cNvPr id="4" name="Bildobjekt 3">
            <a:extLst>
              <a:ext uri="{FF2B5EF4-FFF2-40B4-BE49-F238E27FC236}">
                <a16:creationId xmlns:a16="http://schemas.microsoft.com/office/drawing/2014/main" id="{F48BE4E9-5D9C-4908-8FF2-3D94C6AEE047}"/>
              </a:ext>
            </a:extLst>
          </p:cNvPr>
          <p:cNvPicPr>
            <a:picLocks noChangeAspect="1"/>
          </p:cNvPicPr>
          <p:nvPr/>
        </p:nvPicPr>
        <p:blipFill>
          <a:blip r:embed="rId2"/>
          <a:stretch>
            <a:fillRect/>
          </a:stretch>
        </p:blipFill>
        <p:spPr>
          <a:xfrm>
            <a:off x="839787" y="1785938"/>
            <a:ext cx="8960781" cy="3605212"/>
          </a:xfrm>
          <a:prstGeom prst="rect">
            <a:avLst/>
          </a:prstGeom>
        </p:spPr>
      </p:pic>
    </p:spTree>
    <p:extLst>
      <p:ext uri="{BB962C8B-B14F-4D97-AF65-F5344CB8AC3E}">
        <p14:creationId xmlns:p14="http://schemas.microsoft.com/office/powerpoint/2010/main" val="184173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EC1EE7-C20E-4394-B638-98DB04E1E5CA}"/>
              </a:ext>
            </a:extLst>
          </p:cNvPr>
          <p:cNvSpPr>
            <a:spLocks noGrp="1"/>
          </p:cNvSpPr>
          <p:nvPr>
            <p:ph type="title"/>
          </p:nvPr>
        </p:nvSpPr>
        <p:spPr/>
        <p:txBody>
          <a:bodyPr/>
          <a:lstStyle/>
          <a:p>
            <a:r>
              <a:rPr lang="sv-SE" dirty="0"/>
              <a:t>Psykologutbildning</a:t>
            </a:r>
          </a:p>
        </p:txBody>
      </p:sp>
      <p:sp>
        <p:nvSpPr>
          <p:cNvPr id="5" name="Rektangel 4">
            <a:extLst>
              <a:ext uri="{FF2B5EF4-FFF2-40B4-BE49-F238E27FC236}">
                <a16:creationId xmlns:a16="http://schemas.microsoft.com/office/drawing/2014/main" id="{3B94FE29-ABDD-4B3B-896E-A236C6165F92}"/>
              </a:ext>
            </a:extLst>
          </p:cNvPr>
          <p:cNvSpPr/>
          <p:nvPr/>
        </p:nvSpPr>
        <p:spPr>
          <a:xfrm>
            <a:off x="839787" y="6082952"/>
            <a:ext cx="8963431" cy="246221"/>
          </a:xfrm>
          <a:prstGeom prst="rect">
            <a:avLst/>
          </a:prstGeom>
        </p:spPr>
        <p:txBody>
          <a:bodyPr wrap="square">
            <a:spAutoFit/>
          </a:bodyPr>
          <a:lstStyle/>
          <a:p>
            <a:r>
              <a:rPr lang="sv-SE" sz="1000" b="1" dirty="0"/>
              <a:t>Källa</a:t>
            </a:r>
            <a:r>
              <a:rPr lang="sv-SE" sz="1000" dirty="0"/>
              <a:t>: SCB, Trender och Prognoser 2023 Befolkning, utbildning, arbetsmarknad – med sikte på år 2040 </a:t>
            </a:r>
          </a:p>
        </p:txBody>
      </p:sp>
      <p:sp>
        <p:nvSpPr>
          <p:cNvPr id="4" name="Platshållare för innehåll 3">
            <a:extLst>
              <a:ext uri="{FF2B5EF4-FFF2-40B4-BE49-F238E27FC236}">
                <a16:creationId xmlns:a16="http://schemas.microsoft.com/office/drawing/2014/main" id="{A6E0A338-37A1-4847-B8F4-1CCAFBE0F2C5}"/>
              </a:ext>
            </a:extLst>
          </p:cNvPr>
          <p:cNvSpPr>
            <a:spLocks noGrp="1"/>
          </p:cNvSpPr>
          <p:nvPr>
            <p:ph sz="quarter" idx="10"/>
          </p:nvPr>
        </p:nvSpPr>
        <p:spPr/>
        <p:txBody>
          <a:bodyPr/>
          <a:lstStyle/>
          <a:p>
            <a:endParaRPr lang="sv-SE"/>
          </a:p>
        </p:txBody>
      </p:sp>
      <p:pic>
        <p:nvPicPr>
          <p:cNvPr id="7" name="Bildobjekt 6">
            <a:extLst>
              <a:ext uri="{FF2B5EF4-FFF2-40B4-BE49-F238E27FC236}">
                <a16:creationId xmlns:a16="http://schemas.microsoft.com/office/drawing/2014/main" id="{195B63DA-C77B-48E1-AAD3-506634E1B7A5}"/>
              </a:ext>
            </a:extLst>
          </p:cNvPr>
          <p:cNvPicPr>
            <a:picLocks noChangeAspect="1"/>
          </p:cNvPicPr>
          <p:nvPr/>
        </p:nvPicPr>
        <p:blipFill>
          <a:blip r:embed="rId3"/>
          <a:stretch>
            <a:fillRect/>
          </a:stretch>
        </p:blipFill>
        <p:spPr>
          <a:xfrm>
            <a:off x="839787" y="1785938"/>
            <a:ext cx="9230784" cy="3662362"/>
          </a:xfrm>
          <a:prstGeom prst="rect">
            <a:avLst/>
          </a:prstGeom>
        </p:spPr>
      </p:pic>
    </p:spTree>
    <p:extLst>
      <p:ext uri="{BB962C8B-B14F-4D97-AF65-F5344CB8AC3E}">
        <p14:creationId xmlns:p14="http://schemas.microsoft.com/office/powerpoint/2010/main" val="148797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EC1EE7-C20E-4394-B638-98DB04E1E5CA}"/>
              </a:ext>
            </a:extLst>
          </p:cNvPr>
          <p:cNvSpPr>
            <a:spLocks noGrp="1"/>
          </p:cNvSpPr>
          <p:nvPr>
            <p:ph type="title"/>
          </p:nvPr>
        </p:nvSpPr>
        <p:spPr/>
        <p:txBody>
          <a:bodyPr/>
          <a:lstStyle/>
          <a:p>
            <a:r>
              <a:rPr lang="sv-SE" dirty="0"/>
              <a:t>Socionomutbildning</a:t>
            </a:r>
          </a:p>
        </p:txBody>
      </p:sp>
      <p:sp>
        <p:nvSpPr>
          <p:cNvPr id="5" name="Rektangel 4">
            <a:extLst>
              <a:ext uri="{FF2B5EF4-FFF2-40B4-BE49-F238E27FC236}">
                <a16:creationId xmlns:a16="http://schemas.microsoft.com/office/drawing/2014/main" id="{3B94FE29-ABDD-4B3B-896E-A236C6165F92}"/>
              </a:ext>
            </a:extLst>
          </p:cNvPr>
          <p:cNvSpPr/>
          <p:nvPr/>
        </p:nvSpPr>
        <p:spPr>
          <a:xfrm>
            <a:off x="839787" y="6082952"/>
            <a:ext cx="8963431" cy="246221"/>
          </a:xfrm>
          <a:prstGeom prst="rect">
            <a:avLst/>
          </a:prstGeom>
        </p:spPr>
        <p:txBody>
          <a:bodyPr wrap="square">
            <a:spAutoFit/>
          </a:bodyPr>
          <a:lstStyle/>
          <a:p>
            <a:r>
              <a:rPr lang="sv-SE" sz="1000" b="1" dirty="0"/>
              <a:t>Källa</a:t>
            </a:r>
            <a:r>
              <a:rPr lang="sv-SE" sz="1000" dirty="0"/>
              <a:t>: SCB, Trender och Prognoser 2023 Befolkning, utbildning, arbetsmarknad – med sikte på år 2040 </a:t>
            </a:r>
          </a:p>
        </p:txBody>
      </p:sp>
      <p:sp>
        <p:nvSpPr>
          <p:cNvPr id="4" name="Platshållare för innehåll 3">
            <a:extLst>
              <a:ext uri="{FF2B5EF4-FFF2-40B4-BE49-F238E27FC236}">
                <a16:creationId xmlns:a16="http://schemas.microsoft.com/office/drawing/2014/main" id="{A6E0A338-37A1-4847-B8F4-1CCAFBE0F2C5}"/>
              </a:ext>
            </a:extLst>
          </p:cNvPr>
          <p:cNvSpPr>
            <a:spLocks noGrp="1"/>
          </p:cNvSpPr>
          <p:nvPr>
            <p:ph sz="quarter" idx="10"/>
          </p:nvPr>
        </p:nvSpPr>
        <p:spPr/>
        <p:txBody>
          <a:bodyPr/>
          <a:lstStyle/>
          <a:p>
            <a:endParaRPr lang="sv-SE"/>
          </a:p>
        </p:txBody>
      </p:sp>
      <p:pic>
        <p:nvPicPr>
          <p:cNvPr id="3" name="Bildobjekt 2">
            <a:extLst>
              <a:ext uri="{FF2B5EF4-FFF2-40B4-BE49-F238E27FC236}">
                <a16:creationId xmlns:a16="http://schemas.microsoft.com/office/drawing/2014/main" id="{6890FF98-B1B2-4992-B5F8-03EEB378A8C9}"/>
              </a:ext>
            </a:extLst>
          </p:cNvPr>
          <p:cNvPicPr>
            <a:picLocks noChangeAspect="1"/>
          </p:cNvPicPr>
          <p:nvPr/>
        </p:nvPicPr>
        <p:blipFill>
          <a:blip r:embed="rId3"/>
          <a:stretch>
            <a:fillRect/>
          </a:stretch>
        </p:blipFill>
        <p:spPr>
          <a:xfrm>
            <a:off x="839788" y="1785938"/>
            <a:ext cx="9109246" cy="3500437"/>
          </a:xfrm>
          <a:prstGeom prst="rect">
            <a:avLst/>
          </a:prstGeom>
        </p:spPr>
      </p:pic>
    </p:spTree>
    <p:extLst>
      <p:ext uri="{BB962C8B-B14F-4D97-AF65-F5344CB8AC3E}">
        <p14:creationId xmlns:p14="http://schemas.microsoft.com/office/powerpoint/2010/main" val="2309851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EC1EE7-C20E-4394-B638-98DB04E1E5CA}"/>
              </a:ext>
            </a:extLst>
          </p:cNvPr>
          <p:cNvSpPr>
            <a:spLocks noGrp="1"/>
          </p:cNvSpPr>
          <p:nvPr>
            <p:ph type="title"/>
          </p:nvPr>
        </p:nvSpPr>
        <p:spPr/>
        <p:txBody>
          <a:bodyPr/>
          <a:lstStyle/>
          <a:p>
            <a:r>
              <a:rPr lang="sv-SE" dirty="0"/>
              <a:t>Juristutbildning</a:t>
            </a:r>
          </a:p>
        </p:txBody>
      </p:sp>
      <p:sp>
        <p:nvSpPr>
          <p:cNvPr id="5" name="Rektangel 4">
            <a:extLst>
              <a:ext uri="{FF2B5EF4-FFF2-40B4-BE49-F238E27FC236}">
                <a16:creationId xmlns:a16="http://schemas.microsoft.com/office/drawing/2014/main" id="{3B94FE29-ABDD-4B3B-896E-A236C6165F92}"/>
              </a:ext>
            </a:extLst>
          </p:cNvPr>
          <p:cNvSpPr/>
          <p:nvPr/>
        </p:nvSpPr>
        <p:spPr>
          <a:xfrm>
            <a:off x="839787" y="6082952"/>
            <a:ext cx="8963431" cy="246221"/>
          </a:xfrm>
          <a:prstGeom prst="rect">
            <a:avLst/>
          </a:prstGeom>
        </p:spPr>
        <p:txBody>
          <a:bodyPr wrap="square">
            <a:spAutoFit/>
          </a:bodyPr>
          <a:lstStyle/>
          <a:p>
            <a:r>
              <a:rPr lang="sv-SE" sz="1000" b="1" dirty="0"/>
              <a:t>Källa</a:t>
            </a:r>
            <a:r>
              <a:rPr lang="sv-SE" sz="1000" dirty="0"/>
              <a:t>: SCB, Trender och Prognoser 2023 Befolkning, utbildning, arbetsmarknad – med sikte på år 2040 </a:t>
            </a:r>
          </a:p>
        </p:txBody>
      </p:sp>
      <p:pic>
        <p:nvPicPr>
          <p:cNvPr id="8" name="Platshållare för innehåll 7">
            <a:extLst>
              <a:ext uri="{FF2B5EF4-FFF2-40B4-BE49-F238E27FC236}">
                <a16:creationId xmlns:a16="http://schemas.microsoft.com/office/drawing/2014/main" id="{A56413CD-3610-4C67-8B96-161A3BD3EB54}"/>
              </a:ext>
            </a:extLst>
          </p:cNvPr>
          <p:cNvPicPr>
            <a:picLocks noGrp="1" noChangeAspect="1"/>
          </p:cNvPicPr>
          <p:nvPr>
            <p:ph sz="quarter" idx="10"/>
          </p:nvPr>
        </p:nvPicPr>
        <p:blipFill>
          <a:blip r:embed="rId2"/>
          <a:stretch>
            <a:fillRect/>
          </a:stretch>
        </p:blipFill>
        <p:spPr>
          <a:xfrm>
            <a:off x="676275" y="1952625"/>
            <a:ext cx="8963431" cy="3686175"/>
          </a:xfrm>
          <a:prstGeom prst="rect">
            <a:avLst/>
          </a:prstGeom>
        </p:spPr>
      </p:pic>
    </p:spTree>
    <p:extLst>
      <p:ext uri="{BB962C8B-B14F-4D97-AF65-F5344CB8AC3E}">
        <p14:creationId xmlns:p14="http://schemas.microsoft.com/office/powerpoint/2010/main" val="171873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EC1EE7-C20E-4394-B638-98DB04E1E5CA}"/>
              </a:ext>
            </a:extLst>
          </p:cNvPr>
          <p:cNvSpPr>
            <a:spLocks noGrp="1"/>
          </p:cNvSpPr>
          <p:nvPr>
            <p:ph type="title"/>
          </p:nvPr>
        </p:nvSpPr>
        <p:spPr/>
        <p:txBody>
          <a:bodyPr/>
          <a:lstStyle/>
          <a:p>
            <a:r>
              <a:rPr lang="sv-SE" dirty="0"/>
              <a:t>Ekonomiutbildning</a:t>
            </a:r>
          </a:p>
        </p:txBody>
      </p:sp>
      <p:pic>
        <p:nvPicPr>
          <p:cNvPr id="4" name="Platshållare för innehåll 3">
            <a:extLst>
              <a:ext uri="{FF2B5EF4-FFF2-40B4-BE49-F238E27FC236}">
                <a16:creationId xmlns:a16="http://schemas.microsoft.com/office/drawing/2014/main" id="{8D432098-CBF6-464C-AF48-692781DCE909}"/>
              </a:ext>
            </a:extLst>
          </p:cNvPr>
          <p:cNvPicPr>
            <a:picLocks noGrp="1" noChangeAspect="1"/>
          </p:cNvPicPr>
          <p:nvPr>
            <p:ph sz="quarter" idx="10"/>
          </p:nvPr>
        </p:nvPicPr>
        <p:blipFill>
          <a:blip r:embed="rId2"/>
          <a:stretch>
            <a:fillRect/>
          </a:stretch>
        </p:blipFill>
        <p:spPr>
          <a:xfrm>
            <a:off x="839788" y="1921754"/>
            <a:ext cx="8853487" cy="3813005"/>
          </a:xfrm>
          <a:prstGeom prst="rect">
            <a:avLst/>
          </a:prstGeom>
        </p:spPr>
      </p:pic>
      <p:sp>
        <p:nvSpPr>
          <p:cNvPr id="5" name="Rektangel 4">
            <a:extLst>
              <a:ext uri="{FF2B5EF4-FFF2-40B4-BE49-F238E27FC236}">
                <a16:creationId xmlns:a16="http://schemas.microsoft.com/office/drawing/2014/main" id="{3B94FE29-ABDD-4B3B-896E-A236C6165F92}"/>
              </a:ext>
            </a:extLst>
          </p:cNvPr>
          <p:cNvSpPr/>
          <p:nvPr/>
        </p:nvSpPr>
        <p:spPr>
          <a:xfrm>
            <a:off x="839787" y="6082952"/>
            <a:ext cx="8963431" cy="246221"/>
          </a:xfrm>
          <a:prstGeom prst="rect">
            <a:avLst/>
          </a:prstGeom>
        </p:spPr>
        <p:txBody>
          <a:bodyPr wrap="square">
            <a:spAutoFit/>
          </a:bodyPr>
          <a:lstStyle/>
          <a:p>
            <a:r>
              <a:rPr lang="sv-SE" sz="1000" b="1" dirty="0"/>
              <a:t>Källa</a:t>
            </a:r>
            <a:r>
              <a:rPr lang="sv-SE" sz="1000" dirty="0"/>
              <a:t>: SCB, Trender och Prognoser 2023 Befolkning, utbildning, arbetsmarknad – med sikte på år 2040 </a:t>
            </a:r>
          </a:p>
        </p:txBody>
      </p:sp>
    </p:spTree>
    <p:extLst>
      <p:ext uri="{BB962C8B-B14F-4D97-AF65-F5344CB8AC3E}">
        <p14:creationId xmlns:p14="http://schemas.microsoft.com/office/powerpoint/2010/main" val="171309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BBA2D9-14E8-43A7-8D82-EE274D24811E}"/>
              </a:ext>
            </a:extLst>
          </p:cNvPr>
          <p:cNvSpPr>
            <a:spLocks noGrp="1"/>
          </p:cNvSpPr>
          <p:nvPr>
            <p:ph type="title"/>
          </p:nvPr>
        </p:nvSpPr>
        <p:spPr/>
        <p:txBody>
          <a:bodyPr/>
          <a:lstStyle/>
          <a:p>
            <a:r>
              <a:rPr lang="sv-SE" dirty="0"/>
              <a:t>Civilingenjörsutbildning: Alla inriktningar</a:t>
            </a:r>
          </a:p>
        </p:txBody>
      </p:sp>
      <p:pic>
        <p:nvPicPr>
          <p:cNvPr id="4" name="Platshållare för innehåll 3">
            <a:extLst>
              <a:ext uri="{FF2B5EF4-FFF2-40B4-BE49-F238E27FC236}">
                <a16:creationId xmlns:a16="http://schemas.microsoft.com/office/drawing/2014/main" id="{0E7F0486-AC5D-4F8D-A911-0EDECFD9416C}"/>
              </a:ext>
            </a:extLst>
          </p:cNvPr>
          <p:cNvPicPr>
            <a:picLocks noGrp="1" noChangeAspect="1"/>
          </p:cNvPicPr>
          <p:nvPr>
            <p:ph sz="quarter" idx="10"/>
          </p:nvPr>
        </p:nvPicPr>
        <p:blipFill>
          <a:blip r:embed="rId3"/>
          <a:stretch>
            <a:fillRect/>
          </a:stretch>
        </p:blipFill>
        <p:spPr>
          <a:xfrm>
            <a:off x="839788" y="1912203"/>
            <a:ext cx="8853487" cy="3832106"/>
          </a:xfrm>
          <a:prstGeom prst="rect">
            <a:avLst/>
          </a:prstGeom>
        </p:spPr>
      </p:pic>
      <p:sp>
        <p:nvSpPr>
          <p:cNvPr id="5" name="Rektangel 4">
            <a:extLst>
              <a:ext uri="{FF2B5EF4-FFF2-40B4-BE49-F238E27FC236}">
                <a16:creationId xmlns:a16="http://schemas.microsoft.com/office/drawing/2014/main" id="{C71A2AE9-F652-47A3-AAD5-0F536B02C73D}"/>
              </a:ext>
            </a:extLst>
          </p:cNvPr>
          <p:cNvSpPr/>
          <p:nvPr/>
        </p:nvSpPr>
        <p:spPr>
          <a:xfrm>
            <a:off x="839788" y="6051053"/>
            <a:ext cx="8453068" cy="246221"/>
          </a:xfrm>
          <a:prstGeom prst="rect">
            <a:avLst/>
          </a:prstGeom>
        </p:spPr>
        <p:txBody>
          <a:bodyPr wrap="square">
            <a:spAutoFit/>
          </a:bodyPr>
          <a:lstStyle/>
          <a:p>
            <a:r>
              <a:rPr lang="sv-SE" sz="1000" b="1" dirty="0"/>
              <a:t>Källa</a:t>
            </a:r>
            <a:r>
              <a:rPr lang="sv-SE" sz="1000" dirty="0"/>
              <a:t>: SCB, Trender och Prognoser 2023 Befolkning, utbildning, arbetsmarknad – med sikte på år 2040 </a:t>
            </a:r>
          </a:p>
        </p:txBody>
      </p:sp>
    </p:spTree>
    <p:extLst>
      <p:ext uri="{BB962C8B-B14F-4D97-AF65-F5344CB8AC3E}">
        <p14:creationId xmlns:p14="http://schemas.microsoft.com/office/powerpoint/2010/main" val="218186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6BE3A-CF13-45E2-8D79-862CE5BBE653}"/>
              </a:ext>
            </a:extLst>
          </p:cNvPr>
          <p:cNvSpPr>
            <a:spLocks noGrp="1"/>
          </p:cNvSpPr>
          <p:nvPr>
            <p:ph type="title"/>
          </p:nvPr>
        </p:nvSpPr>
        <p:spPr>
          <a:xfrm>
            <a:off x="839787" y="462708"/>
            <a:ext cx="9405425" cy="837281"/>
          </a:xfrm>
        </p:spPr>
        <p:txBody>
          <a:bodyPr>
            <a:normAutofit/>
          </a:bodyPr>
          <a:lstStyle/>
          <a:p>
            <a:r>
              <a:rPr lang="sv-SE" dirty="0"/>
              <a:t>Exempel på återkommande prognoser och nulägesbedömningar</a:t>
            </a:r>
          </a:p>
        </p:txBody>
      </p:sp>
      <p:sp>
        <p:nvSpPr>
          <p:cNvPr id="3" name="Platshållare för innehåll 2">
            <a:extLst>
              <a:ext uri="{FF2B5EF4-FFF2-40B4-BE49-F238E27FC236}">
                <a16:creationId xmlns:a16="http://schemas.microsoft.com/office/drawing/2014/main" id="{6E34E0D0-E317-4E51-9705-1493A500DD19}"/>
              </a:ext>
            </a:extLst>
          </p:cNvPr>
          <p:cNvSpPr>
            <a:spLocks noGrp="1"/>
          </p:cNvSpPr>
          <p:nvPr>
            <p:ph sz="quarter" idx="10"/>
          </p:nvPr>
        </p:nvSpPr>
        <p:spPr>
          <a:xfrm>
            <a:off x="839788" y="1619479"/>
            <a:ext cx="8853487" cy="4889475"/>
          </a:xfrm>
        </p:spPr>
        <p:txBody>
          <a:bodyPr>
            <a:normAutofit/>
          </a:bodyPr>
          <a:lstStyle/>
          <a:p>
            <a:r>
              <a:rPr lang="sv-SE" sz="1600" dirty="0"/>
              <a:t>SCB:s Trender och prognoser, prognos 15 år framåt (genomförs ungefär vart tredje år)</a:t>
            </a:r>
          </a:p>
          <a:p>
            <a:pPr marL="457200" lvl="1" indent="0">
              <a:buNone/>
            </a:pPr>
            <a:r>
              <a:rPr lang="sv-SE" sz="1600" dirty="0"/>
              <a:t>- Uppsala län - Regionala utbildnings- och arbetsmarknadsprognoser, 2022, bearbetad prognos 15 år framåt (beställning av region Uppsala)</a:t>
            </a:r>
          </a:p>
          <a:p>
            <a:pPr marL="457200" lvl="1" indent="0">
              <a:buNone/>
            </a:pPr>
            <a:r>
              <a:rPr lang="sv-SE" sz="1600" dirty="0"/>
              <a:t>- UKÄ:s Prognoser för behovet av högskoleutbildade (bearbetning med fokus på högskoleutbildningar)</a:t>
            </a:r>
            <a:endParaRPr lang="sv-SE" sz="1000" dirty="0"/>
          </a:p>
          <a:p>
            <a:r>
              <a:rPr lang="sv-SE" sz="1600" dirty="0"/>
              <a:t>Arbetsförmedlingen, Yrkesprognoser, prognos ett och fem år framåt (varje år)</a:t>
            </a:r>
            <a:endParaRPr lang="sv-SE" sz="1000" dirty="0"/>
          </a:p>
          <a:p>
            <a:r>
              <a:rPr lang="sv-SE" sz="1600" dirty="0"/>
              <a:t>SCB: Arbetskraftsbarometern*, prognos ett och tre år framåt (varje år)</a:t>
            </a:r>
          </a:p>
          <a:p>
            <a:pPr marL="0" indent="0">
              <a:buNone/>
            </a:pPr>
            <a:endParaRPr lang="sv-SE" sz="1200" i="1" dirty="0"/>
          </a:p>
          <a:p>
            <a:r>
              <a:rPr lang="sv-SE" sz="1600" dirty="0"/>
              <a:t>Arbetsförmedlingen, Skolverket, Lärarprognos, prognos 15 år framåt (återkommande)</a:t>
            </a:r>
          </a:p>
          <a:p>
            <a:r>
              <a:rPr lang="sv-SE" sz="1600" dirty="0"/>
              <a:t>SACO, Framtidsutsikter, prognos fem år framåt (varje år)</a:t>
            </a:r>
          </a:p>
          <a:p>
            <a:r>
              <a:rPr lang="sv-SE" sz="1600" dirty="0"/>
              <a:t>Socialstyrelsen, Bedömning av tillgång och efterfrågan på legitimerad personal i hälso- och sjukvård samt tandvård (varje år)</a:t>
            </a:r>
          </a:p>
          <a:p>
            <a:r>
              <a:rPr lang="sv-SE" sz="1600" dirty="0"/>
              <a:t>Arbetsgivarverket, Kompetensbarometern (varje år)</a:t>
            </a:r>
          </a:p>
          <a:p>
            <a:r>
              <a:rPr lang="sv-SE" sz="1600" dirty="0"/>
              <a:t>Svenskt näringsliv, Rekryteringsenkäten (varje år)</a:t>
            </a:r>
          </a:p>
          <a:p>
            <a:endParaRPr lang="sv-SE" sz="1400" dirty="0"/>
          </a:p>
        </p:txBody>
      </p:sp>
      <p:sp>
        <p:nvSpPr>
          <p:cNvPr id="4" name="Rektangel 3">
            <a:extLst>
              <a:ext uri="{FF2B5EF4-FFF2-40B4-BE49-F238E27FC236}">
                <a16:creationId xmlns:a16="http://schemas.microsoft.com/office/drawing/2014/main" id="{107C4CEC-DD21-472E-8080-C8AB7FE36E22}"/>
              </a:ext>
            </a:extLst>
          </p:cNvPr>
          <p:cNvSpPr/>
          <p:nvPr/>
        </p:nvSpPr>
        <p:spPr>
          <a:xfrm>
            <a:off x="1495425" y="6262733"/>
            <a:ext cx="6096000" cy="246221"/>
          </a:xfrm>
          <a:prstGeom prst="rect">
            <a:avLst/>
          </a:prstGeom>
        </p:spPr>
        <p:txBody>
          <a:bodyPr>
            <a:spAutoFit/>
          </a:bodyPr>
          <a:lstStyle/>
          <a:p>
            <a:r>
              <a:rPr lang="sv-SE" sz="1000" dirty="0"/>
              <a:t>*Ersätts fr o m 2024 av undersökningen Lediga jobb och rekryteringsbehov </a:t>
            </a:r>
          </a:p>
        </p:txBody>
      </p:sp>
    </p:spTree>
    <p:extLst>
      <p:ext uri="{BB962C8B-B14F-4D97-AF65-F5344CB8AC3E}">
        <p14:creationId xmlns:p14="http://schemas.microsoft.com/office/powerpoint/2010/main" val="73830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04EE43-8BD7-46EB-B756-5D4BED58925A}"/>
              </a:ext>
            </a:extLst>
          </p:cNvPr>
          <p:cNvSpPr>
            <a:spLocks noGrp="1"/>
          </p:cNvSpPr>
          <p:nvPr>
            <p:ph type="title"/>
          </p:nvPr>
        </p:nvSpPr>
        <p:spPr/>
        <p:txBody>
          <a:bodyPr>
            <a:normAutofit fontScale="90000"/>
          </a:bodyPr>
          <a:lstStyle/>
          <a:p>
            <a:r>
              <a:rPr lang="sv-SE" b="1" dirty="0"/>
              <a:t>Andel arbetsgivare som bedömer tillgången god, i balans eller brist på nyutexaminerade sökande med respektive utbildning, civilingenjörer 2023</a:t>
            </a:r>
            <a:endParaRPr lang="sv-SE" dirty="0"/>
          </a:p>
        </p:txBody>
      </p:sp>
      <p:pic>
        <p:nvPicPr>
          <p:cNvPr id="4" name="Platshållare för innehåll 3">
            <a:extLst>
              <a:ext uri="{FF2B5EF4-FFF2-40B4-BE49-F238E27FC236}">
                <a16:creationId xmlns:a16="http://schemas.microsoft.com/office/drawing/2014/main" id="{6E700535-B8AF-4775-9B2C-E1D53E12A878}"/>
              </a:ext>
            </a:extLst>
          </p:cNvPr>
          <p:cNvPicPr>
            <a:picLocks noGrp="1" noChangeAspect="1"/>
          </p:cNvPicPr>
          <p:nvPr>
            <p:ph sz="quarter" idx="10"/>
          </p:nvPr>
        </p:nvPicPr>
        <p:blipFill>
          <a:blip r:embed="rId3"/>
          <a:stretch>
            <a:fillRect/>
          </a:stretch>
        </p:blipFill>
        <p:spPr>
          <a:xfrm>
            <a:off x="839788" y="1945305"/>
            <a:ext cx="9580119" cy="4074979"/>
          </a:xfrm>
          <a:prstGeom prst="rect">
            <a:avLst/>
          </a:prstGeom>
        </p:spPr>
      </p:pic>
      <p:sp>
        <p:nvSpPr>
          <p:cNvPr id="5" name="Rektangel 4">
            <a:extLst>
              <a:ext uri="{FF2B5EF4-FFF2-40B4-BE49-F238E27FC236}">
                <a16:creationId xmlns:a16="http://schemas.microsoft.com/office/drawing/2014/main" id="{E5662596-43D9-4312-90DD-5013D7F70693}"/>
              </a:ext>
            </a:extLst>
          </p:cNvPr>
          <p:cNvSpPr/>
          <p:nvPr/>
        </p:nvSpPr>
        <p:spPr>
          <a:xfrm>
            <a:off x="737303" y="6348362"/>
            <a:ext cx="2515432" cy="246221"/>
          </a:xfrm>
          <a:prstGeom prst="rect">
            <a:avLst/>
          </a:prstGeom>
        </p:spPr>
        <p:txBody>
          <a:bodyPr wrap="none">
            <a:spAutoFit/>
          </a:bodyPr>
          <a:lstStyle/>
          <a:p>
            <a:r>
              <a:rPr lang="sv-SE" sz="1000" b="1" dirty="0"/>
              <a:t>Källa</a:t>
            </a:r>
            <a:r>
              <a:rPr lang="sv-SE" sz="1000" dirty="0"/>
              <a:t>: SCB, Arbetskraftbarometern 2023 </a:t>
            </a:r>
          </a:p>
        </p:txBody>
      </p:sp>
    </p:spTree>
    <p:extLst>
      <p:ext uri="{BB962C8B-B14F-4D97-AF65-F5344CB8AC3E}">
        <p14:creationId xmlns:p14="http://schemas.microsoft.com/office/powerpoint/2010/main" val="3102107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FA3051-9EEB-431D-A3FE-6D5FBD3A305E}"/>
              </a:ext>
            </a:extLst>
          </p:cNvPr>
          <p:cNvSpPr>
            <a:spLocks noGrp="1"/>
          </p:cNvSpPr>
          <p:nvPr>
            <p:ph type="title"/>
          </p:nvPr>
        </p:nvSpPr>
        <p:spPr/>
        <p:txBody>
          <a:bodyPr>
            <a:normAutofit fontScale="90000"/>
          </a:bodyPr>
          <a:lstStyle/>
          <a:p>
            <a:r>
              <a:rPr lang="sv-SE" b="1" dirty="0"/>
              <a:t>Arbetsgivares bedömning av förändring av antal anställda 2026, civilingenjörer </a:t>
            </a:r>
            <a:br>
              <a:rPr lang="sv-SE" b="1" dirty="0"/>
            </a:br>
            <a:endParaRPr lang="sv-SE" dirty="0"/>
          </a:p>
        </p:txBody>
      </p:sp>
      <p:pic>
        <p:nvPicPr>
          <p:cNvPr id="4" name="Platshållare för innehåll 3">
            <a:extLst>
              <a:ext uri="{FF2B5EF4-FFF2-40B4-BE49-F238E27FC236}">
                <a16:creationId xmlns:a16="http://schemas.microsoft.com/office/drawing/2014/main" id="{AB8E87BB-BFD5-450F-AA73-64C3DC2F6DF5}"/>
              </a:ext>
            </a:extLst>
          </p:cNvPr>
          <p:cNvPicPr>
            <a:picLocks noGrp="1" noChangeAspect="1"/>
          </p:cNvPicPr>
          <p:nvPr>
            <p:ph sz="quarter" idx="10"/>
          </p:nvPr>
        </p:nvPicPr>
        <p:blipFill>
          <a:blip r:embed="rId3"/>
          <a:stretch>
            <a:fillRect/>
          </a:stretch>
        </p:blipFill>
        <p:spPr>
          <a:xfrm>
            <a:off x="839788" y="1786270"/>
            <a:ext cx="9588568" cy="4084305"/>
          </a:xfrm>
          <a:prstGeom prst="rect">
            <a:avLst/>
          </a:prstGeom>
        </p:spPr>
      </p:pic>
      <p:sp>
        <p:nvSpPr>
          <p:cNvPr id="5" name="Rektangel 4">
            <a:extLst>
              <a:ext uri="{FF2B5EF4-FFF2-40B4-BE49-F238E27FC236}">
                <a16:creationId xmlns:a16="http://schemas.microsoft.com/office/drawing/2014/main" id="{2405415F-D666-4938-A102-B1EA98313B02}"/>
              </a:ext>
            </a:extLst>
          </p:cNvPr>
          <p:cNvSpPr/>
          <p:nvPr/>
        </p:nvSpPr>
        <p:spPr>
          <a:xfrm>
            <a:off x="839787" y="6246299"/>
            <a:ext cx="6039477" cy="246221"/>
          </a:xfrm>
          <a:prstGeom prst="rect">
            <a:avLst/>
          </a:prstGeom>
        </p:spPr>
        <p:txBody>
          <a:bodyPr wrap="square">
            <a:spAutoFit/>
          </a:bodyPr>
          <a:lstStyle/>
          <a:p>
            <a:r>
              <a:rPr lang="sv-SE" sz="1000" b="1" dirty="0"/>
              <a:t>Källa</a:t>
            </a:r>
            <a:r>
              <a:rPr lang="sv-SE" sz="1000" dirty="0"/>
              <a:t>: SCB, Arbetskraftbarometern 2023 </a:t>
            </a:r>
          </a:p>
        </p:txBody>
      </p:sp>
    </p:spTree>
    <p:extLst>
      <p:ext uri="{BB962C8B-B14F-4D97-AF65-F5344CB8AC3E}">
        <p14:creationId xmlns:p14="http://schemas.microsoft.com/office/powerpoint/2010/main" val="55601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4FA9C9-BF32-47D1-B5F0-8C5291B0CD35}"/>
              </a:ext>
            </a:extLst>
          </p:cNvPr>
          <p:cNvSpPr>
            <a:spLocks noGrp="1"/>
          </p:cNvSpPr>
          <p:nvPr>
            <p:ph type="title"/>
          </p:nvPr>
        </p:nvSpPr>
        <p:spPr>
          <a:xfrm>
            <a:off x="839788" y="484743"/>
            <a:ext cx="8852852" cy="561860"/>
          </a:xfrm>
        </p:spPr>
        <p:txBody>
          <a:bodyPr>
            <a:normAutofit fontScale="90000"/>
          </a:bodyPr>
          <a:lstStyle/>
          <a:p>
            <a:r>
              <a:rPr lang="sv-SE" dirty="0"/>
              <a:t>Brist i Uppsala län 2035 (Regional utbildnings- och arbetsmarknadsprognos, 2022)</a:t>
            </a:r>
          </a:p>
        </p:txBody>
      </p:sp>
      <p:sp>
        <p:nvSpPr>
          <p:cNvPr id="3" name="Platshållare för innehåll 2">
            <a:extLst>
              <a:ext uri="{FF2B5EF4-FFF2-40B4-BE49-F238E27FC236}">
                <a16:creationId xmlns:a16="http://schemas.microsoft.com/office/drawing/2014/main" id="{EE99C21F-9480-4C76-AABB-50108984DD92}"/>
              </a:ext>
            </a:extLst>
          </p:cNvPr>
          <p:cNvSpPr>
            <a:spLocks noGrp="1"/>
          </p:cNvSpPr>
          <p:nvPr>
            <p:ph sz="quarter" idx="10"/>
          </p:nvPr>
        </p:nvSpPr>
        <p:spPr>
          <a:xfrm>
            <a:off x="839788" y="1366092"/>
            <a:ext cx="8853487" cy="5166910"/>
          </a:xfrm>
        </p:spPr>
        <p:txBody>
          <a:bodyPr>
            <a:normAutofit fontScale="85000" lnSpcReduction="20000"/>
          </a:bodyPr>
          <a:lstStyle/>
          <a:p>
            <a:pPr marL="0" indent="0">
              <a:buNone/>
            </a:pPr>
            <a:r>
              <a:rPr lang="sv-SE" sz="1600" dirty="0"/>
              <a:t>Förskollärarutbildning: 			risk för viss brist (brist när prognosen gjordes)</a:t>
            </a:r>
          </a:p>
          <a:p>
            <a:pPr marL="0" indent="0">
              <a:buNone/>
            </a:pPr>
            <a:r>
              <a:rPr lang="sv-SE" sz="1600" dirty="0"/>
              <a:t>Grundlärarutbildning, åk F-3 och 4-5: 	risk för viss brist (brist när prognosen gjordes)</a:t>
            </a:r>
          </a:p>
          <a:p>
            <a:pPr marL="0" indent="0">
              <a:buNone/>
            </a:pPr>
            <a:r>
              <a:rPr lang="sv-SE" sz="1600" dirty="0"/>
              <a:t>Grundlärarutbildning, fritidshem: 		risk för brist (viss brist när prognosen gjordes)</a:t>
            </a:r>
          </a:p>
          <a:p>
            <a:pPr marL="0" indent="0">
              <a:buNone/>
            </a:pPr>
            <a:r>
              <a:rPr lang="sv-SE" sz="1600" dirty="0"/>
              <a:t>Speciallärar- och specialpedagogutbildning: 	risk för brist (brist när prognosen gjordes)</a:t>
            </a:r>
          </a:p>
          <a:p>
            <a:pPr marL="0" indent="0">
              <a:buNone/>
            </a:pPr>
            <a:r>
              <a:rPr lang="sv-SE" sz="1600" dirty="0"/>
              <a:t>Yrkeslärarutbildning: 			risk för brist (brist när prognosen gjordes)</a:t>
            </a:r>
          </a:p>
          <a:p>
            <a:pPr marL="0" indent="0">
              <a:buNone/>
            </a:pPr>
            <a:r>
              <a:rPr lang="sv-SE" sz="1600" dirty="0"/>
              <a:t>Ämneslärarutbildning: 			risk för viss brist (brist när prognosen gjordes)</a:t>
            </a:r>
          </a:p>
          <a:p>
            <a:pPr marL="0" indent="0">
              <a:buNone/>
            </a:pPr>
            <a:endParaRPr lang="sv-SE" sz="800" dirty="0"/>
          </a:p>
          <a:p>
            <a:pPr marL="0" indent="0">
              <a:buNone/>
            </a:pPr>
            <a:r>
              <a:rPr lang="sv-SE" sz="1600" dirty="0" err="1"/>
              <a:t>Yh</a:t>
            </a:r>
            <a:r>
              <a:rPr lang="sv-SE" sz="1600" dirty="0"/>
              <a:t>-tekniker och gymnasieingenjörsutbildning: 	risk för brist (stor branschspridning när prognosen gjordes)</a:t>
            </a:r>
          </a:p>
          <a:p>
            <a:pPr marL="0" indent="0">
              <a:buNone/>
            </a:pPr>
            <a:r>
              <a:rPr lang="sv-SE" sz="1600" dirty="0"/>
              <a:t>Datautbildning: 			risk för brist (brist när prognosen gjordes)</a:t>
            </a:r>
          </a:p>
          <a:p>
            <a:pPr marL="0" indent="0">
              <a:buNone/>
            </a:pPr>
            <a:endParaRPr lang="sv-SE" sz="800" dirty="0"/>
          </a:p>
          <a:p>
            <a:pPr marL="0" indent="0">
              <a:buNone/>
            </a:pPr>
            <a:r>
              <a:rPr lang="sv-SE" sz="1600" dirty="0"/>
              <a:t>Arbetsterapeututbildning: 		risk för brist (brist när prognosen gjordes)</a:t>
            </a:r>
          </a:p>
          <a:p>
            <a:pPr marL="0" indent="0">
              <a:buNone/>
            </a:pPr>
            <a:r>
              <a:rPr lang="sv-SE" sz="1600" dirty="0"/>
              <a:t>Biomedicinsk analytikerutbildning: 		risk för kraftigt ökad brist (brist när prognosen gjordes)</a:t>
            </a:r>
          </a:p>
          <a:p>
            <a:pPr marL="0" indent="0">
              <a:buNone/>
            </a:pPr>
            <a:r>
              <a:rPr lang="sv-SE" sz="1600" dirty="0"/>
              <a:t>Fysioterapeututbildning: 		risk för brist (brist när prognosen gjordes)</a:t>
            </a:r>
          </a:p>
          <a:p>
            <a:pPr marL="0" indent="0">
              <a:buNone/>
            </a:pPr>
            <a:r>
              <a:rPr lang="sv-SE" sz="1600" dirty="0"/>
              <a:t>Läkarutbildning: 			risk för brist på specialistläkare (brist när prognosen gjordes)</a:t>
            </a:r>
          </a:p>
          <a:p>
            <a:pPr marL="0" indent="0">
              <a:buNone/>
            </a:pPr>
            <a:r>
              <a:rPr lang="sv-SE" sz="1600" dirty="0"/>
              <a:t>Psykologutbildning: 			risk för brist (brist när prognosen gjordes)</a:t>
            </a:r>
          </a:p>
          <a:p>
            <a:pPr marL="0" indent="0">
              <a:buNone/>
            </a:pPr>
            <a:r>
              <a:rPr lang="sv-SE" sz="1600" dirty="0"/>
              <a:t>Sjuksköterskeutbildning, grundnivå: 	risk för brist (brist när prognosen gjordes)</a:t>
            </a:r>
          </a:p>
          <a:p>
            <a:pPr marL="0" indent="0">
              <a:buNone/>
            </a:pPr>
            <a:r>
              <a:rPr lang="sv-SE" sz="1600" dirty="0"/>
              <a:t>Barnmorskeutbildning: 			risk för brist (brist när prognosen gjordes)</a:t>
            </a:r>
          </a:p>
          <a:p>
            <a:pPr marL="0" indent="0">
              <a:buNone/>
            </a:pPr>
            <a:r>
              <a:rPr lang="sv-SE" sz="1600" dirty="0"/>
              <a:t>Specialistsjuksköterskeutbildning: 		risk för ökad brist (brist när prognosen gjordes)</a:t>
            </a:r>
          </a:p>
          <a:p>
            <a:pPr marL="0" indent="0">
              <a:buNone/>
            </a:pPr>
            <a:r>
              <a:rPr lang="sv-SE" sz="1600" dirty="0"/>
              <a:t>Tandläkarutbildning: 			risk för ökad brist (brist när prognosen gjordes)</a:t>
            </a:r>
          </a:p>
        </p:txBody>
      </p:sp>
    </p:spTree>
    <p:extLst>
      <p:ext uri="{BB962C8B-B14F-4D97-AF65-F5344CB8AC3E}">
        <p14:creationId xmlns:p14="http://schemas.microsoft.com/office/powerpoint/2010/main" val="61470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3053F03D-4E91-4A8C-802E-C85FB25E79B9}"/>
              </a:ext>
            </a:extLst>
          </p:cNvPr>
          <p:cNvPicPr>
            <a:picLocks noGrp="1" noChangeAspect="1"/>
          </p:cNvPicPr>
          <p:nvPr>
            <p:ph sz="quarter" idx="10"/>
          </p:nvPr>
        </p:nvPicPr>
        <p:blipFill>
          <a:blip r:embed="rId3"/>
          <a:stretch>
            <a:fillRect/>
          </a:stretch>
        </p:blipFill>
        <p:spPr>
          <a:xfrm>
            <a:off x="1300673" y="1237785"/>
            <a:ext cx="8144410" cy="4329514"/>
          </a:xfrm>
        </p:spPr>
      </p:pic>
    </p:spTree>
    <p:extLst>
      <p:ext uri="{BB962C8B-B14F-4D97-AF65-F5344CB8AC3E}">
        <p14:creationId xmlns:p14="http://schemas.microsoft.com/office/powerpoint/2010/main" val="91246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543E9-B620-4FAA-9BF5-5B5E6B3AE163}"/>
              </a:ext>
            </a:extLst>
          </p:cNvPr>
          <p:cNvSpPr>
            <a:spLocks noGrp="1"/>
          </p:cNvSpPr>
          <p:nvPr>
            <p:ph type="title"/>
          </p:nvPr>
        </p:nvSpPr>
        <p:spPr/>
        <p:txBody>
          <a:bodyPr/>
          <a:lstStyle/>
          <a:p>
            <a:r>
              <a:rPr lang="sv-SE" dirty="0"/>
              <a:t>Mycket liten konkurrens</a:t>
            </a:r>
          </a:p>
        </p:txBody>
      </p:sp>
      <p:sp>
        <p:nvSpPr>
          <p:cNvPr id="3" name="Platshållare för innehåll 2">
            <a:extLst>
              <a:ext uri="{FF2B5EF4-FFF2-40B4-BE49-F238E27FC236}">
                <a16:creationId xmlns:a16="http://schemas.microsoft.com/office/drawing/2014/main" id="{993349F9-713B-49E9-801C-6C945BD12621}"/>
              </a:ext>
            </a:extLst>
          </p:cNvPr>
          <p:cNvSpPr>
            <a:spLocks noGrp="1"/>
          </p:cNvSpPr>
          <p:nvPr>
            <p:ph sz="quarter" idx="10"/>
          </p:nvPr>
        </p:nvSpPr>
        <p:spPr/>
        <p:txBody>
          <a:bodyPr/>
          <a:lstStyle/>
          <a:p>
            <a:r>
              <a:rPr lang="sv-SE" dirty="0"/>
              <a:t>Data/IT</a:t>
            </a:r>
          </a:p>
          <a:p>
            <a:pPr marL="457200" lvl="1" indent="0">
              <a:buNone/>
            </a:pPr>
            <a:r>
              <a:rPr lang="sv-SE" dirty="0"/>
              <a:t>Majoriteten av de anställda har en eftergymnasial utbildning. Kompetenskraven har under det senaste årtiondet höjts. Efterfrågan har varit hög under många år och fortsätter att öka (beror på den snabba digitaliseringstakten). Samtidigt utbildas inte tillräckligt många för att möta det ökande behovet. Mycket liten konkurrens om jobben både på ett och fem års sikt.</a:t>
            </a:r>
          </a:p>
          <a:p>
            <a:r>
              <a:rPr lang="sv-SE" dirty="0"/>
              <a:t>Pedagogik</a:t>
            </a:r>
          </a:p>
          <a:p>
            <a:pPr marL="457200" lvl="1" indent="0">
              <a:buNone/>
            </a:pPr>
            <a:r>
              <a:rPr lang="sv-SE" dirty="0"/>
              <a:t>Majoriteten av yrkena kräver en högskoleutbildning. Efterfrågan kommer att öka till följd av ett stigande elevunderlag samt relativt stora pensionsavgångar. Under lång tid har det utbildats för få inom i stort sett samtliga yrkesinriktningar inom området. Mycket liten konkurrens om jobben på ett och fem års sikt.</a:t>
            </a:r>
          </a:p>
          <a:p>
            <a:r>
              <a:rPr lang="sv-SE" dirty="0"/>
              <a:t>Hälso- och sjukvården</a:t>
            </a:r>
          </a:p>
          <a:p>
            <a:pPr marL="457200" lvl="1" indent="0">
              <a:buNone/>
            </a:pPr>
            <a:r>
              <a:rPr lang="sv-SE" dirty="0"/>
              <a:t>För ett stort antal yrken krävs eftergymnasial utbildning. Den växande befolkningen och fler äldre medför en ökad efterfrågan. En ökad efterfrågan i kombination med att för få utbildas inom området medför att det kommer vara mycket liten konkurrens om jobben både på ett och fem års sikt.</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123599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30E5B4-9305-42BD-B224-8A5747354F69}"/>
              </a:ext>
            </a:extLst>
          </p:cNvPr>
          <p:cNvSpPr>
            <a:spLocks noGrp="1"/>
          </p:cNvSpPr>
          <p:nvPr>
            <p:ph type="title"/>
          </p:nvPr>
        </p:nvSpPr>
        <p:spPr/>
        <p:txBody>
          <a:bodyPr>
            <a:normAutofit fontScale="90000"/>
          </a:bodyPr>
          <a:lstStyle/>
          <a:p>
            <a:r>
              <a:rPr lang="sv-SE" dirty="0"/>
              <a:t>AI - exempel på jobb som kan förenklas eller ersättas</a:t>
            </a:r>
          </a:p>
        </p:txBody>
      </p:sp>
      <p:sp>
        <p:nvSpPr>
          <p:cNvPr id="3" name="Platshållare för innehåll 2">
            <a:extLst>
              <a:ext uri="{FF2B5EF4-FFF2-40B4-BE49-F238E27FC236}">
                <a16:creationId xmlns:a16="http://schemas.microsoft.com/office/drawing/2014/main" id="{A90852E8-A5C7-4C41-A929-C2BF941773FC}"/>
              </a:ext>
            </a:extLst>
          </p:cNvPr>
          <p:cNvSpPr>
            <a:spLocks noGrp="1"/>
          </p:cNvSpPr>
          <p:nvPr>
            <p:ph sz="quarter" idx="10"/>
          </p:nvPr>
        </p:nvSpPr>
        <p:spPr/>
        <p:txBody>
          <a:bodyPr>
            <a:normAutofit fontScale="92500" lnSpcReduction="20000"/>
          </a:bodyPr>
          <a:lstStyle/>
          <a:p>
            <a:r>
              <a:rPr lang="sv-SE" b="1" dirty="0"/>
              <a:t>Kundtjänst</a:t>
            </a:r>
            <a:r>
              <a:rPr lang="sv-SE" dirty="0"/>
              <a:t> – AI-baserade </a:t>
            </a:r>
            <a:r>
              <a:rPr lang="sv-SE" dirty="0" err="1"/>
              <a:t>chattbotar</a:t>
            </a:r>
            <a:r>
              <a:rPr lang="sv-SE" dirty="0"/>
              <a:t> och röstassistenter kan hantera enklare kundförfrågningar, vilket minskar behovet av mänskliga kundtjänstrepresentanter.</a:t>
            </a:r>
          </a:p>
          <a:p>
            <a:r>
              <a:rPr lang="sv-SE" b="1" dirty="0"/>
              <a:t>Datainmatare</a:t>
            </a:r>
            <a:r>
              <a:rPr lang="sv-SE" dirty="0"/>
              <a:t> – AI kan automatisera uppgifter som tidigare krävde manuell datainmatning.</a:t>
            </a:r>
          </a:p>
          <a:p>
            <a:r>
              <a:rPr lang="sv-SE" b="1" dirty="0"/>
              <a:t>Jurister</a:t>
            </a:r>
            <a:r>
              <a:rPr lang="sv-SE" dirty="0"/>
              <a:t> – AI-baserade program kan utföra uppgifter som tidigare utfördes av jurister, såsom dokumentanalys och rådgivning. Startup-bolaget Harvey har tagit fram en språkmodell byggd på Chat GPT-4 som juristfirmor kan använda för att till exempel granska kontrakt.</a:t>
            </a:r>
          </a:p>
          <a:p>
            <a:r>
              <a:rPr lang="sv-SE" b="1" dirty="0"/>
              <a:t>Läkare</a:t>
            </a:r>
            <a:r>
              <a:rPr lang="sv-SE" dirty="0"/>
              <a:t> – AI kan användas för att analysera medicinska bilder och uppgifter.</a:t>
            </a:r>
          </a:p>
          <a:p>
            <a:r>
              <a:rPr lang="sv-SE" b="1" dirty="0"/>
              <a:t>Transportarbetare</a:t>
            </a:r>
            <a:r>
              <a:rPr lang="sv-SE" dirty="0"/>
              <a:t> – AI-baserade system kan användas för att optimera rutter och fordonsscheman, vilket kan minska arbetet för transportarbetare och minska bränsleförbrukningen.</a:t>
            </a:r>
          </a:p>
          <a:p>
            <a:r>
              <a:rPr lang="sv-SE" b="1" dirty="0"/>
              <a:t>Journalister</a:t>
            </a:r>
            <a:r>
              <a:rPr lang="sv-SE" dirty="0"/>
              <a:t> – AI-baserade verktyg kan hjälpa till att automatisera uppgifter som sökning och sammanställning av nyheter. Google arbetar nu med att ta fram ett verktyg, kallat Genesis, som ska fungera som en assistent till journalister.</a:t>
            </a:r>
          </a:p>
          <a:p>
            <a:r>
              <a:rPr lang="sv-SE" b="1" dirty="0"/>
              <a:t>Rekryterare</a:t>
            </a:r>
            <a:r>
              <a:rPr lang="sv-SE" dirty="0"/>
              <a:t> – AI-baserade system kan användas för att screena CV och matcha kandidater till jobb, vilket kan minska tiden som rekryterare lägger på administrativa uppgifter och öka effektiviteten i rekryteringsprocessen.</a:t>
            </a:r>
          </a:p>
          <a:p>
            <a:r>
              <a:rPr lang="sv-SE" b="1" dirty="0"/>
              <a:t>Forskare</a:t>
            </a:r>
            <a:r>
              <a:rPr lang="sv-SE" dirty="0"/>
              <a:t> – AI kan hjälpa till att utföra uppgifter som tidigare utfördes av forskare, som dataanalys och experiment, vilket kan minska antalet anställda inom forskning.</a:t>
            </a:r>
          </a:p>
          <a:p>
            <a:endParaRPr lang="sv-SE" dirty="0"/>
          </a:p>
        </p:txBody>
      </p:sp>
      <p:sp>
        <p:nvSpPr>
          <p:cNvPr id="4" name="Rektangel 3">
            <a:extLst>
              <a:ext uri="{FF2B5EF4-FFF2-40B4-BE49-F238E27FC236}">
                <a16:creationId xmlns:a16="http://schemas.microsoft.com/office/drawing/2014/main" id="{4AE506E1-35C0-4E11-903D-127E74C15682}"/>
              </a:ext>
            </a:extLst>
          </p:cNvPr>
          <p:cNvSpPr/>
          <p:nvPr/>
        </p:nvSpPr>
        <p:spPr>
          <a:xfrm>
            <a:off x="982662" y="6091535"/>
            <a:ext cx="8237537" cy="246221"/>
          </a:xfrm>
          <a:prstGeom prst="rect">
            <a:avLst/>
          </a:prstGeom>
        </p:spPr>
        <p:txBody>
          <a:bodyPr wrap="square">
            <a:spAutoFit/>
          </a:bodyPr>
          <a:lstStyle/>
          <a:p>
            <a:r>
              <a:rPr lang="sv-SE" sz="1000" b="1" u="sng" dirty="0"/>
              <a:t>Källa</a:t>
            </a:r>
            <a:r>
              <a:rPr lang="sv-SE" sz="1000" u="sng" dirty="0"/>
              <a:t>: </a:t>
            </a:r>
            <a:r>
              <a:rPr lang="sv-SE" sz="1000" u="sng" dirty="0">
                <a:hlinkClick r:id="rId3"/>
              </a:rPr>
              <a:t>Konjunkturrådets rapport 2023. Strukturomvandling på svensk arbetsmarknad: konsekvenser och policyåtgärder – SNS</a:t>
            </a:r>
            <a:endParaRPr lang="sv-SE" sz="1000" u="sng" dirty="0"/>
          </a:p>
        </p:txBody>
      </p:sp>
    </p:spTree>
    <p:extLst>
      <p:ext uri="{BB962C8B-B14F-4D97-AF65-F5344CB8AC3E}">
        <p14:creationId xmlns:p14="http://schemas.microsoft.com/office/powerpoint/2010/main" val="256844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592247-2EC0-4BEF-96CD-7E50EDD4AF8C}"/>
              </a:ext>
            </a:extLst>
          </p:cNvPr>
          <p:cNvSpPr>
            <a:spLocks noGrp="1"/>
          </p:cNvSpPr>
          <p:nvPr>
            <p:ph type="title"/>
          </p:nvPr>
        </p:nvSpPr>
        <p:spPr/>
        <p:txBody>
          <a:bodyPr/>
          <a:lstStyle/>
          <a:p>
            <a:r>
              <a:rPr lang="sv-SE" dirty="0"/>
              <a:t>Ytterligare lästips</a:t>
            </a:r>
          </a:p>
        </p:txBody>
      </p:sp>
      <p:sp>
        <p:nvSpPr>
          <p:cNvPr id="3" name="Platshållare för innehåll 2">
            <a:extLst>
              <a:ext uri="{FF2B5EF4-FFF2-40B4-BE49-F238E27FC236}">
                <a16:creationId xmlns:a16="http://schemas.microsoft.com/office/drawing/2014/main" id="{7187AE0D-7914-4142-89BA-4B77106D4856}"/>
              </a:ext>
            </a:extLst>
          </p:cNvPr>
          <p:cNvSpPr>
            <a:spLocks noGrp="1"/>
          </p:cNvSpPr>
          <p:nvPr>
            <p:ph sz="quarter" idx="10"/>
          </p:nvPr>
        </p:nvSpPr>
        <p:spPr/>
        <p:txBody>
          <a:bodyPr>
            <a:normAutofit fontScale="92500" lnSpcReduction="20000"/>
          </a:bodyPr>
          <a:lstStyle/>
          <a:p>
            <a:pPr marL="0" indent="0">
              <a:buNone/>
            </a:pPr>
            <a:r>
              <a:rPr lang="sv-SE" dirty="0"/>
              <a:t>Uppdrag att utforma en sammanhållen datainfrastruktur för kompetensförsörjning och livslångt lärande (Arbetsförmedlingen, 2023)</a:t>
            </a:r>
          </a:p>
          <a:p>
            <a:pPr marL="0" indent="0">
              <a:buNone/>
            </a:pPr>
            <a:r>
              <a:rPr lang="sv-SE" dirty="0"/>
              <a:t>Kompetensutvecklingen på arbetsmarknaden till 2030 – i spåren av automatiseringen (Arbetsförmedlingen, 2021)</a:t>
            </a:r>
          </a:p>
          <a:p>
            <a:pPr marL="0" indent="0">
              <a:buNone/>
            </a:pPr>
            <a:endParaRPr lang="sv-SE" sz="1000" dirty="0"/>
          </a:p>
          <a:p>
            <a:pPr marL="0" indent="0">
              <a:buNone/>
            </a:pPr>
            <a:r>
              <a:rPr lang="sv-SE" dirty="0"/>
              <a:t>Gemensam agenda för kompetensförsörjning och livslångt lärande (</a:t>
            </a:r>
            <a:r>
              <a:rPr lang="sv-SE" dirty="0" err="1"/>
              <a:t>Vinnova</a:t>
            </a:r>
            <a:r>
              <a:rPr lang="sv-SE" dirty="0"/>
              <a:t>, 2022)</a:t>
            </a:r>
          </a:p>
          <a:p>
            <a:pPr marL="0" indent="0">
              <a:buNone/>
            </a:pPr>
            <a:endParaRPr lang="sv-SE" sz="1000" dirty="0"/>
          </a:p>
          <a:p>
            <a:pPr marL="0" indent="0">
              <a:buNone/>
            </a:pPr>
            <a:r>
              <a:rPr lang="sv-SE" dirty="0"/>
              <a:t>Kartläggning av aktörer, behov och intresse. Sammanställning av delleveranser i projektet ”Livslångt lärande vid teknisk-naturvetenskapliga fakulteten” (</a:t>
            </a:r>
            <a:r>
              <a:rPr lang="sv-SE" dirty="0" err="1"/>
              <a:t>Teknat</a:t>
            </a:r>
            <a:r>
              <a:rPr lang="sv-SE" dirty="0"/>
              <a:t> 2021)</a:t>
            </a:r>
          </a:p>
          <a:p>
            <a:pPr marL="0" indent="0">
              <a:buNone/>
            </a:pPr>
            <a:endParaRPr lang="sv-SE" sz="1000" dirty="0"/>
          </a:p>
          <a:p>
            <a:pPr marL="0" indent="0">
              <a:buNone/>
            </a:pPr>
            <a:r>
              <a:rPr lang="sv-SE" dirty="0"/>
              <a:t>Utbildning för kompetensutveckling och omställning – så kan högskolans roll för det livslånga lärandet stärkas (Svenskt näringsliv, 2021)</a:t>
            </a:r>
          </a:p>
          <a:p>
            <a:pPr marL="0" indent="0">
              <a:buNone/>
            </a:pPr>
            <a:r>
              <a:rPr lang="sv-SE" dirty="0"/>
              <a:t>Omställningsindikatorn. Yrkesverksammas efterfrågan på studier och omställningsstudiestödet (Svenskt näringsliv, 2023)</a:t>
            </a:r>
          </a:p>
          <a:p>
            <a:pPr marL="0" indent="0">
              <a:buNone/>
            </a:pPr>
            <a:endParaRPr lang="sv-SE" dirty="0"/>
          </a:p>
          <a:p>
            <a:pPr marL="0" indent="0">
              <a:buNone/>
            </a:pPr>
            <a:r>
              <a:rPr lang="sv-SE" dirty="0"/>
              <a:t>Artificiell intelligens och högskolans utbildningsutbud – Redovisning av ett regeringsuppdrag (UKÄ, 2024)</a:t>
            </a:r>
          </a:p>
          <a:p>
            <a:pPr marL="0" indent="0">
              <a:buNone/>
            </a:pPr>
            <a:endParaRPr lang="sv-SE" sz="1000" dirty="0"/>
          </a:p>
          <a:p>
            <a:pPr marL="0" indent="0">
              <a:buNone/>
            </a:pPr>
            <a:endParaRPr lang="sv-SE" dirty="0"/>
          </a:p>
        </p:txBody>
      </p:sp>
    </p:spTree>
    <p:extLst>
      <p:ext uri="{BB962C8B-B14F-4D97-AF65-F5344CB8AC3E}">
        <p14:creationId xmlns:p14="http://schemas.microsoft.com/office/powerpoint/2010/main" val="296299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1B69BB-6431-8B4A-8BA3-EE093866B92F}"/>
              </a:ext>
            </a:extLst>
          </p:cNvPr>
          <p:cNvSpPr>
            <a:spLocks noGrp="1"/>
          </p:cNvSpPr>
          <p:nvPr>
            <p:ph type="title"/>
          </p:nvPr>
        </p:nvSpPr>
        <p:spPr>
          <a:xfrm>
            <a:off x="839788" y="671804"/>
            <a:ext cx="8852852" cy="760757"/>
          </a:xfrm>
        </p:spPr>
        <p:txBody>
          <a:bodyPr>
            <a:normAutofit/>
          </a:bodyPr>
          <a:lstStyle/>
          <a:p>
            <a:r>
              <a:rPr lang="sv-SE" dirty="0"/>
              <a:t>Trender och prognoser (SCB)</a:t>
            </a:r>
            <a:endParaRPr lang="sv-SE" dirty="0">
              <a:highlight>
                <a:srgbClr val="FFFF00"/>
              </a:highlight>
            </a:endParaRPr>
          </a:p>
        </p:txBody>
      </p:sp>
      <p:sp>
        <p:nvSpPr>
          <p:cNvPr id="3" name="Platshållare för innehåll 2">
            <a:extLst>
              <a:ext uri="{FF2B5EF4-FFF2-40B4-BE49-F238E27FC236}">
                <a16:creationId xmlns:a16="http://schemas.microsoft.com/office/drawing/2014/main" id="{D9563D01-6758-F040-B384-AB084E8F164F}"/>
              </a:ext>
            </a:extLst>
          </p:cNvPr>
          <p:cNvSpPr>
            <a:spLocks noGrp="1"/>
          </p:cNvSpPr>
          <p:nvPr>
            <p:ph sz="quarter" idx="10"/>
          </p:nvPr>
        </p:nvSpPr>
        <p:spPr/>
        <p:txBody>
          <a:bodyPr>
            <a:normAutofit/>
          </a:bodyPr>
          <a:lstStyle/>
          <a:p>
            <a:r>
              <a:rPr lang="sv-SE" dirty="0"/>
              <a:t>Rapporten </a:t>
            </a:r>
            <a:r>
              <a:rPr lang="sv-SE" b="1" dirty="0"/>
              <a:t>Trender och prognoser om utbildning och arbetsmarknad </a:t>
            </a:r>
            <a:r>
              <a:rPr lang="sv-SE" dirty="0"/>
              <a:t>presenterar långsiktiga prognoser över tillgång och efterfrågan på arbetskraft för olika utbildningsgrupper. </a:t>
            </a:r>
          </a:p>
          <a:p>
            <a:pPr marL="542925"/>
            <a:r>
              <a:rPr lang="sv-SE" dirty="0"/>
              <a:t>Publiceras vart tredje år (senast för 2023). </a:t>
            </a:r>
          </a:p>
          <a:p>
            <a:pPr marL="542925"/>
            <a:r>
              <a:rPr lang="sv-SE" dirty="0"/>
              <a:t>Studerar strömmarna genom utbildningssystemet och ut på arbetsmarknaden samt utbildningskravens förändringar på olika delar av arbetsmarknaden.</a:t>
            </a:r>
          </a:p>
          <a:p>
            <a:pPr marL="542925"/>
            <a:r>
              <a:rPr lang="sv-SE" dirty="0"/>
              <a:t>Syftet är att lyfta fram obalanser mellan tillgång och efterfrågan som kan uppstå om utvecklingen fortsätter på samma sätt som idag.</a:t>
            </a:r>
          </a:p>
          <a:p>
            <a:pPr marL="542925"/>
            <a:r>
              <a:rPr lang="sv-SE" dirty="0"/>
              <a:t>Innehåller detaljerade beskrivningar av arbetsmarknadsläget 15 år framåt för olika utbildningsgrupper.</a:t>
            </a:r>
          </a:p>
          <a:p>
            <a:pPr marL="85725" indent="0">
              <a:buNone/>
            </a:pPr>
            <a:endParaRPr lang="sv-SE" dirty="0"/>
          </a:p>
          <a:p>
            <a:pPr marL="85725" indent="0">
              <a:buNone/>
            </a:pPr>
            <a:r>
              <a:rPr lang="sv-SE" dirty="0"/>
              <a:t>I denna presentation ingår ett urval av utbildningar, i rapporten finns fler exempel</a:t>
            </a:r>
          </a:p>
          <a:p>
            <a:pPr marL="85725" indent="0">
              <a:buNone/>
            </a:pPr>
            <a:r>
              <a:rPr lang="sv-SE" sz="1400" dirty="0"/>
              <a:t>(SCB, Trender och Prognoser 2023 Befolkning, utbildning, arbetsmarknad – med sikte på år 2040)</a:t>
            </a:r>
          </a:p>
          <a:p>
            <a:pPr marL="85725" indent="0">
              <a:buNone/>
            </a:pPr>
            <a:endParaRPr lang="sv-SE" dirty="0"/>
          </a:p>
          <a:p>
            <a:endParaRPr lang="sv-SE" dirty="0"/>
          </a:p>
        </p:txBody>
      </p:sp>
    </p:spTree>
    <p:extLst>
      <p:ext uri="{BB962C8B-B14F-4D97-AF65-F5344CB8AC3E}">
        <p14:creationId xmlns:p14="http://schemas.microsoft.com/office/powerpoint/2010/main" val="218112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A5B0A0-64A6-4B0B-B397-382D15362080}"/>
              </a:ext>
            </a:extLst>
          </p:cNvPr>
          <p:cNvSpPr>
            <a:spLocks noGrp="1"/>
          </p:cNvSpPr>
          <p:nvPr>
            <p:ph type="title"/>
          </p:nvPr>
        </p:nvSpPr>
        <p:spPr/>
        <p:txBody>
          <a:bodyPr/>
          <a:lstStyle/>
          <a:p>
            <a:r>
              <a:rPr lang="sv-SE" dirty="0"/>
              <a:t>Arbetskraftsbarometern (SCB)</a:t>
            </a:r>
          </a:p>
        </p:txBody>
      </p:sp>
      <p:sp>
        <p:nvSpPr>
          <p:cNvPr id="3" name="Platshållare för innehåll 2">
            <a:extLst>
              <a:ext uri="{FF2B5EF4-FFF2-40B4-BE49-F238E27FC236}">
                <a16:creationId xmlns:a16="http://schemas.microsoft.com/office/drawing/2014/main" id="{91B36BA0-3E74-49D3-A4FB-9B7ECED2D596}"/>
              </a:ext>
            </a:extLst>
          </p:cNvPr>
          <p:cNvSpPr>
            <a:spLocks noGrp="1"/>
          </p:cNvSpPr>
          <p:nvPr>
            <p:ph sz="quarter" idx="10"/>
          </p:nvPr>
        </p:nvSpPr>
        <p:spPr/>
        <p:txBody>
          <a:bodyPr/>
          <a:lstStyle/>
          <a:p>
            <a:r>
              <a:rPr lang="sv-SE" dirty="0"/>
              <a:t>Arbetskraftsbarometern är en årlig undersökning där arbetsgivarna själva har svarat på frågor om vilka utbildningar som har brist på arbetssökande och inte</a:t>
            </a:r>
          </a:p>
          <a:p>
            <a:r>
              <a:rPr lang="sv-SE" dirty="0"/>
              <a:t>Undersökning till ett urval arbetsgivare</a:t>
            </a:r>
          </a:p>
          <a:p>
            <a:r>
              <a:rPr lang="sv-SE" dirty="0"/>
              <a:t>Arbetsgivarnas efterfrågan på 57 högskoleutbildningar</a:t>
            </a:r>
          </a:p>
          <a:p>
            <a:r>
              <a:rPr lang="sv-SE" dirty="0"/>
              <a:t>Arbetskraftsbarometern har gjorts årligen men ersätts fr o m 2024 av undersökningen Lediga jobb och rekryteringsbehov (SCB)</a:t>
            </a:r>
          </a:p>
          <a:p>
            <a:endParaRPr lang="sv-SE" dirty="0"/>
          </a:p>
          <a:p>
            <a:endParaRPr lang="sv-SE" dirty="0"/>
          </a:p>
        </p:txBody>
      </p:sp>
    </p:spTree>
    <p:extLst>
      <p:ext uri="{BB962C8B-B14F-4D97-AF65-F5344CB8AC3E}">
        <p14:creationId xmlns:p14="http://schemas.microsoft.com/office/powerpoint/2010/main" val="196772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13737F-3202-4618-83DE-5BA954CAC4CD}"/>
              </a:ext>
            </a:extLst>
          </p:cNvPr>
          <p:cNvSpPr>
            <a:spLocks noGrp="1"/>
          </p:cNvSpPr>
          <p:nvPr>
            <p:ph type="title"/>
          </p:nvPr>
        </p:nvSpPr>
        <p:spPr>
          <a:xfrm>
            <a:off x="839788" y="429208"/>
            <a:ext cx="8852852" cy="1003353"/>
          </a:xfrm>
        </p:spPr>
        <p:txBody>
          <a:bodyPr>
            <a:normAutofit/>
          </a:bodyPr>
          <a:lstStyle/>
          <a:p>
            <a:r>
              <a:rPr lang="sv-SE" sz="1800" dirty="0"/>
              <a:t>Det beräknade antalet examinerade och prognostiserad efterfrågan på arbetskraft (procent) för olika utbildningsgrupper 2035 (</a:t>
            </a:r>
            <a:r>
              <a:rPr lang="sv-SE" sz="1800" dirty="0" err="1"/>
              <a:t>publ</a:t>
            </a:r>
            <a:r>
              <a:rPr lang="sv-SE" sz="1800" dirty="0"/>
              <a:t>. 2021)</a:t>
            </a:r>
          </a:p>
        </p:txBody>
      </p:sp>
      <p:pic>
        <p:nvPicPr>
          <p:cNvPr id="9" name="Platshållare för innehåll 8">
            <a:extLst>
              <a:ext uri="{FF2B5EF4-FFF2-40B4-BE49-F238E27FC236}">
                <a16:creationId xmlns:a16="http://schemas.microsoft.com/office/drawing/2014/main" id="{6391DA13-DDEE-4473-A9A9-7815FC929B65}"/>
              </a:ext>
            </a:extLst>
          </p:cNvPr>
          <p:cNvPicPr>
            <a:picLocks noGrp="1" noChangeAspect="1"/>
          </p:cNvPicPr>
          <p:nvPr>
            <p:ph sz="quarter" idx="10"/>
          </p:nvPr>
        </p:nvPicPr>
        <p:blipFill>
          <a:blip r:embed="rId3"/>
          <a:stretch>
            <a:fillRect/>
          </a:stretch>
        </p:blipFill>
        <p:spPr>
          <a:xfrm>
            <a:off x="2397512" y="1578856"/>
            <a:ext cx="6032810" cy="4729912"/>
          </a:xfrm>
        </p:spPr>
      </p:pic>
    </p:spTree>
    <p:extLst>
      <p:ext uri="{BB962C8B-B14F-4D97-AF65-F5344CB8AC3E}">
        <p14:creationId xmlns:p14="http://schemas.microsoft.com/office/powerpoint/2010/main" val="298356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E9C4F6-6154-4C9F-975F-0FF14685DB00}"/>
              </a:ext>
            </a:extLst>
          </p:cNvPr>
          <p:cNvSpPr>
            <a:spLocks noGrp="1"/>
          </p:cNvSpPr>
          <p:nvPr>
            <p:ph type="title"/>
          </p:nvPr>
        </p:nvSpPr>
        <p:spPr/>
        <p:txBody>
          <a:bodyPr/>
          <a:lstStyle/>
          <a:p>
            <a:r>
              <a:rPr lang="sv-SE" dirty="0"/>
              <a:t>En samlad bild: Lärarutbildningar</a:t>
            </a:r>
          </a:p>
        </p:txBody>
      </p:sp>
      <p:pic>
        <p:nvPicPr>
          <p:cNvPr id="4" name="Platshållare för innehåll 3">
            <a:extLst>
              <a:ext uri="{FF2B5EF4-FFF2-40B4-BE49-F238E27FC236}">
                <a16:creationId xmlns:a16="http://schemas.microsoft.com/office/drawing/2014/main" id="{322AEFB1-A3B6-49F5-A467-3A8412AB2702}"/>
              </a:ext>
            </a:extLst>
          </p:cNvPr>
          <p:cNvPicPr>
            <a:picLocks noGrp="1" noChangeAspect="1"/>
          </p:cNvPicPr>
          <p:nvPr>
            <p:ph sz="quarter" idx="10"/>
          </p:nvPr>
        </p:nvPicPr>
        <p:blipFill>
          <a:blip r:embed="rId2"/>
          <a:stretch>
            <a:fillRect/>
          </a:stretch>
        </p:blipFill>
        <p:spPr>
          <a:xfrm>
            <a:off x="839788" y="1938037"/>
            <a:ext cx="8853487" cy="3780439"/>
          </a:xfrm>
          <a:prstGeom prst="rect">
            <a:avLst/>
          </a:prstGeom>
        </p:spPr>
      </p:pic>
      <p:sp>
        <p:nvSpPr>
          <p:cNvPr id="6" name="Rektangel 5">
            <a:extLst>
              <a:ext uri="{FF2B5EF4-FFF2-40B4-BE49-F238E27FC236}">
                <a16:creationId xmlns:a16="http://schemas.microsoft.com/office/drawing/2014/main" id="{B3C958C9-1543-45E0-B058-22900DAB5782}"/>
              </a:ext>
            </a:extLst>
          </p:cNvPr>
          <p:cNvSpPr/>
          <p:nvPr/>
        </p:nvSpPr>
        <p:spPr>
          <a:xfrm>
            <a:off x="592182" y="6071104"/>
            <a:ext cx="9740538" cy="246221"/>
          </a:xfrm>
          <a:prstGeom prst="rect">
            <a:avLst/>
          </a:prstGeom>
        </p:spPr>
        <p:txBody>
          <a:bodyPr wrap="square">
            <a:spAutoFit/>
          </a:bodyPr>
          <a:lstStyle/>
          <a:p>
            <a:r>
              <a:rPr lang="sv-SE" sz="1000" b="1" dirty="0"/>
              <a:t>Källa</a:t>
            </a:r>
            <a:r>
              <a:rPr lang="sv-SE" sz="1000" dirty="0"/>
              <a:t>: SCB, Trender och Prognoser 2023 Befolkning, utbildning, arbetsmarknad – med sikte på år 2040 </a:t>
            </a:r>
          </a:p>
        </p:txBody>
      </p:sp>
    </p:spTree>
    <p:extLst>
      <p:ext uri="{BB962C8B-B14F-4D97-AF65-F5344CB8AC3E}">
        <p14:creationId xmlns:p14="http://schemas.microsoft.com/office/powerpoint/2010/main" val="364624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7BB37C-D3F3-4B74-9DC7-06C7F1C4CB81}"/>
              </a:ext>
            </a:extLst>
          </p:cNvPr>
          <p:cNvSpPr>
            <a:spLocks noGrp="1"/>
          </p:cNvSpPr>
          <p:nvPr>
            <p:ph type="title"/>
          </p:nvPr>
        </p:nvSpPr>
        <p:spPr>
          <a:xfrm>
            <a:off x="839787" y="987425"/>
            <a:ext cx="9715001" cy="201295"/>
          </a:xfrm>
        </p:spPr>
        <p:txBody>
          <a:bodyPr>
            <a:normAutofit fontScale="90000"/>
          </a:bodyPr>
          <a:lstStyle/>
          <a:p>
            <a:r>
              <a:rPr lang="sv-SE" dirty="0"/>
              <a:t>Bedömning av arbetsmarknadsläget för lärarutbildningar</a:t>
            </a:r>
          </a:p>
        </p:txBody>
      </p:sp>
      <p:pic>
        <p:nvPicPr>
          <p:cNvPr id="4" name="Platshållare för innehåll 3">
            <a:extLst>
              <a:ext uri="{FF2B5EF4-FFF2-40B4-BE49-F238E27FC236}">
                <a16:creationId xmlns:a16="http://schemas.microsoft.com/office/drawing/2014/main" id="{2C72102C-A905-47BA-BE61-8C8CA9D666A6}"/>
              </a:ext>
            </a:extLst>
          </p:cNvPr>
          <p:cNvPicPr>
            <a:picLocks noGrp="1" noChangeAspect="1"/>
          </p:cNvPicPr>
          <p:nvPr>
            <p:ph sz="quarter" idx="10"/>
          </p:nvPr>
        </p:nvPicPr>
        <p:blipFill>
          <a:blip r:embed="rId3"/>
          <a:stretch>
            <a:fillRect/>
          </a:stretch>
        </p:blipFill>
        <p:spPr>
          <a:xfrm>
            <a:off x="967562" y="1837159"/>
            <a:ext cx="5128437" cy="4335860"/>
          </a:xfrm>
          <a:prstGeom prst="rect">
            <a:avLst/>
          </a:prstGeom>
        </p:spPr>
      </p:pic>
      <p:sp>
        <p:nvSpPr>
          <p:cNvPr id="5" name="textruta 4">
            <a:extLst>
              <a:ext uri="{FF2B5EF4-FFF2-40B4-BE49-F238E27FC236}">
                <a16:creationId xmlns:a16="http://schemas.microsoft.com/office/drawing/2014/main" id="{39466811-BA8D-4831-8255-7044C5C50AD7}"/>
              </a:ext>
            </a:extLst>
          </p:cNvPr>
          <p:cNvSpPr txBox="1"/>
          <p:nvPr/>
        </p:nvSpPr>
        <p:spPr>
          <a:xfrm>
            <a:off x="6581552" y="1945758"/>
            <a:ext cx="4143053" cy="1384995"/>
          </a:xfrm>
          <a:prstGeom prst="rect">
            <a:avLst/>
          </a:prstGeom>
          <a:noFill/>
        </p:spPr>
        <p:txBody>
          <a:bodyPr wrap="square" rtlCol="0">
            <a:spAutoFit/>
          </a:bodyPr>
          <a:lstStyle/>
          <a:p>
            <a:r>
              <a:rPr lang="sv-SE" sz="1200" dirty="0">
                <a:solidFill>
                  <a:schemeClr val="accent4">
                    <a:lumMod val="75000"/>
                  </a:schemeClr>
                </a:solidFill>
              </a:rPr>
              <a:t>Not: Bedömningen för Arbetskraftsbarometern redovisas som: brist, balans eller överskott. I de fall resultaten från Arbetskraftsbarometern inte pekar i någon särskild riktning anges varierat arbetsmarknadsläge. Bedömningen för prognosen har fler nivåer och redovisas som: stor brist, brist, viss brist, balans, visst överskott, överskott, stort överskott. Källa: SCB </a:t>
            </a:r>
          </a:p>
        </p:txBody>
      </p:sp>
      <p:sp>
        <p:nvSpPr>
          <p:cNvPr id="3" name="Rektangel 2">
            <a:extLst>
              <a:ext uri="{FF2B5EF4-FFF2-40B4-BE49-F238E27FC236}">
                <a16:creationId xmlns:a16="http://schemas.microsoft.com/office/drawing/2014/main" id="{B6DA6873-76EF-4C6A-8C42-23A83BA056FE}"/>
              </a:ext>
            </a:extLst>
          </p:cNvPr>
          <p:cNvSpPr/>
          <p:nvPr/>
        </p:nvSpPr>
        <p:spPr>
          <a:xfrm>
            <a:off x="683622" y="6254451"/>
            <a:ext cx="8852851" cy="246221"/>
          </a:xfrm>
          <a:prstGeom prst="rect">
            <a:avLst/>
          </a:prstGeom>
        </p:spPr>
        <p:txBody>
          <a:bodyPr wrap="square">
            <a:spAutoFit/>
          </a:bodyPr>
          <a:lstStyle/>
          <a:p>
            <a:r>
              <a:rPr lang="sv-SE" sz="1000" b="1" dirty="0"/>
              <a:t>Källa</a:t>
            </a:r>
            <a:r>
              <a:rPr lang="sv-SE" sz="1000" dirty="0"/>
              <a:t>: SCB, Trender och Prognoser 2023 Befolkning, utbildning, arbetsmarknad – med sikte på år 2040 </a:t>
            </a:r>
          </a:p>
        </p:txBody>
      </p:sp>
    </p:spTree>
    <p:extLst>
      <p:ext uri="{BB962C8B-B14F-4D97-AF65-F5344CB8AC3E}">
        <p14:creationId xmlns:p14="http://schemas.microsoft.com/office/powerpoint/2010/main" val="266992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671D22-D74F-4C5E-BBF9-2E41D6D270E3}"/>
              </a:ext>
            </a:extLst>
          </p:cNvPr>
          <p:cNvSpPr>
            <a:spLocks noGrp="1"/>
          </p:cNvSpPr>
          <p:nvPr>
            <p:ph type="title"/>
          </p:nvPr>
        </p:nvSpPr>
        <p:spPr/>
        <p:txBody>
          <a:bodyPr>
            <a:normAutofit fontScale="90000"/>
          </a:bodyPr>
          <a:lstStyle/>
          <a:p>
            <a:r>
              <a:rPr lang="sv-SE" b="1" dirty="0"/>
              <a:t>Andel arbetsgivare som bedömer tillgången god, i balans eller brist på sökande med respektive utbildning, Lärare, 2023</a:t>
            </a:r>
            <a:endParaRPr lang="sv-SE" dirty="0"/>
          </a:p>
        </p:txBody>
      </p:sp>
      <p:pic>
        <p:nvPicPr>
          <p:cNvPr id="4" name="Platshållare för innehåll 3">
            <a:extLst>
              <a:ext uri="{FF2B5EF4-FFF2-40B4-BE49-F238E27FC236}">
                <a16:creationId xmlns:a16="http://schemas.microsoft.com/office/drawing/2014/main" id="{2B1EEFFB-D77D-4C0A-B89F-DDCC2BBC8014}"/>
              </a:ext>
            </a:extLst>
          </p:cNvPr>
          <p:cNvPicPr>
            <a:picLocks noGrp="1" noChangeAspect="1"/>
          </p:cNvPicPr>
          <p:nvPr>
            <p:ph sz="quarter" idx="10"/>
          </p:nvPr>
        </p:nvPicPr>
        <p:blipFill>
          <a:blip r:embed="rId3"/>
          <a:stretch>
            <a:fillRect/>
          </a:stretch>
        </p:blipFill>
        <p:spPr>
          <a:xfrm>
            <a:off x="2301202" y="1785938"/>
            <a:ext cx="5930659" cy="4084637"/>
          </a:xfrm>
          <a:prstGeom prst="rect">
            <a:avLst/>
          </a:prstGeom>
        </p:spPr>
      </p:pic>
      <p:sp>
        <p:nvSpPr>
          <p:cNvPr id="5" name="Rektangel 4">
            <a:extLst>
              <a:ext uri="{FF2B5EF4-FFF2-40B4-BE49-F238E27FC236}">
                <a16:creationId xmlns:a16="http://schemas.microsoft.com/office/drawing/2014/main" id="{AE9EA718-44EC-4874-B466-D1054A50BAC2}"/>
              </a:ext>
            </a:extLst>
          </p:cNvPr>
          <p:cNvSpPr/>
          <p:nvPr/>
        </p:nvSpPr>
        <p:spPr>
          <a:xfrm>
            <a:off x="839788" y="5916175"/>
            <a:ext cx="3248005" cy="246221"/>
          </a:xfrm>
          <a:prstGeom prst="rect">
            <a:avLst/>
          </a:prstGeom>
        </p:spPr>
        <p:txBody>
          <a:bodyPr wrap="none">
            <a:spAutoFit/>
          </a:bodyPr>
          <a:lstStyle/>
          <a:p>
            <a:r>
              <a:rPr lang="sv-SE" sz="1000" b="1" dirty="0"/>
              <a:t>Källa: </a:t>
            </a:r>
            <a:r>
              <a:rPr lang="sv-SE" sz="1000" dirty="0">
                <a:hlinkClick r:id="rId4"/>
              </a:rPr>
              <a:t>Brist på utbildade inom vård och teknik (scb.se)</a:t>
            </a:r>
            <a:endParaRPr lang="sv-SE" sz="1000" b="1" dirty="0"/>
          </a:p>
        </p:txBody>
      </p:sp>
    </p:spTree>
    <p:extLst>
      <p:ext uri="{BB962C8B-B14F-4D97-AF65-F5344CB8AC3E}">
        <p14:creationId xmlns:p14="http://schemas.microsoft.com/office/powerpoint/2010/main" val="50824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772DC7-2335-4718-B3C1-D1F5EE4A5D9F}"/>
              </a:ext>
            </a:extLst>
          </p:cNvPr>
          <p:cNvSpPr>
            <a:spLocks noGrp="1"/>
          </p:cNvSpPr>
          <p:nvPr>
            <p:ph type="title"/>
          </p:nvPr>
        </p:nvSpPr>
        <p:spPr/>
        <p:txBody>
          <a:bodyPr/>
          <a:lstStyle/>
          <a:p>
            <a:r>
              <a:rPr lang="sv-SE" dirty="0"/>
              <a:t>En samlad bild: Sjuksköterskeutbildning</a:t>
            </a:r>
          </a:p>
        </p:txBody>
      </p:sp>
      <p:pic>
        <p:nvPicPr>
          <p:cNvPr id="4" name="Platshållare för innehåll 3">
            <a:extLst>
              <a:ext uri="{FF2B5EF4-FFF2-40B4-BE49-F238E27FC236}">
                <a16:creationId xmlns:a16="http://schemas.microsoft.com/office/drawing/2014/main" id="{633E5B14-605F-487D-A136-476BBA0C0698}"/>
              </a:ext>
            </a:extLst>
          </p:cNvPr>
          <p:cNvPicPr>
            <a:picLocks noGrp="1" noChangeAspect="1"/>
          </p:cNvPicPr>
          <p:nvPr>
            <p:ph sz="quarter" idx="10"/>
          </p:nvPr>
        </p:nvPicPr>
        <p:blipFill>
          <a:blip r:embed="rId2"/>
          <a:stretch>
            <a:fillRect/>
          </a:stretch>
        </p:blipFill>
        <p:spPr>
          <a:xfrm>
            <a:off x="839788" y="1933015"/>
            <a:ext cx="8853487" cy="3790483"/>
          </a:xfrm>
          <a:prstGeom prst="rect">
            <a:avLst/>
          </a:prstGeom>
        </p:spPr>
      </p:pic>
      <p:sp>
        <p:nvSpPr>
          <p:cNvPr id="5" name="Rektangel 4">
            <a:extLst>
              <a:ext uri="{FF2B5EF4-FFF2-40B4-BE49-F238E27FC236}">
                <a16:creationId xmlns:a16="http://schemas.microsoft.com/office/drawing/2014/main" id="{E5235D65-5D4D-48D2-914C-2CEB01A35528}"/>
              </a:ext>
            </a:extLst>
          </p:cNvPr>
          <p:cNvSpPr/>
          <p:nvPr/>
        </p:nvSpPr>
        <p:spPr>
          <a:xfrm>
            <a:off x="839788" y="6085452"/>
            <a:ext cx="8995328" cy="261610"/>
          </a:xfrm>
          <a:prstGeom prst="rect">
            <a:avLst/>
          </a:prstGeom>
        </p:spPr>
        <p:txBody>
          <a:bodyPr wrap="square">
            <a:spAutoFit/>
          </a:bodyPr>
          <a:lstStyle/>
          <a:p>
            <a:r>
              <a:rPr lang="sv-SE" sz="1000" b="1" dirty="0"/>
              <a:t>Källa</a:t>
            </a:r>
            <a:r>
              <a:rPr lang="sv-SE" sz="1000" dirty="0"/>
              <a:t>: SCB, Trender och Prognoser </a:t>
            </a:r>
            <a:r>
              <a:rPr lang="sv-SE" sz="1050" dirty="0"/>
              <a:t>2023</a:t>
            </a:r>
            <a:r>
              <a:rPr lang="sv-SE" sz="1000" dirty="0"/>
              <a:t> Befolkning, utbildning, arbetsmarknad – med sikte på år 2040 </a:t>
            </a:r>
          </a:p>
        </p:txBody>
      </p:sp>
    </p:spTree>
    <p:extLst>
      <p:ext uri="{BB962C8B-B14F-4D97-AF65-F5344CB8AC3E}">
        <p14:creationId xmlns:p14="http://schemas.microsoft.com/office/powerpoint/2010/main" val="168609589"/>
      </p:ext>
    </p:extLst>
  </p:cSld>
  <p:clrMapOvr>
    <a:masterClrMapping/>
  </p:clrMapOvr>
</p:sld>
</file>

<file path=ppt/theme/theme1.xml><?xml version="1.0" encoding="utf-8"?>
<a:theme xmlns:a="http://schemas.openxmlformats.org/drawingml/2006/main" name="UU_whit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U_grey">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35990</TotalTime>
  <Words>2746</Words>
  <Application>Microsoft Office PowerPoint</Application>
  <PresentationFormat>Bredbild</PresentationFormat>
  <Paragraphs>192</Paragraphs>
  <Slides>26</Slides>
  <Notes>19</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26</vt:i4>
      </vt:variant>
    </vt:vector>
  </HeadingPairs>
  <TitlesOfParts>
    <vt:vector size="30" baseType="lpstr">
      <vt:lpstr>Arial</vt:lpstr>
      <vt:lpstr>Calibri</vt:lpstr>
      <vt:lpstr>UU_white</vt:lpstr>
      <vt:lpstr>UU_grey</vt:lpstr>
      <vt:lpstr>Arbetsmarknadens behov av högskoleutbildade</vt:lpstr>
      <vt:lpstr>Exempel på återkommande prognoser och nulägesbedömningar</vt:lpstr>
      <vt:lpstr>Trender och prognoser (SCB)</vt:lpstr>
      <vt:lpstr>Arbetskraftsbarometern (SCB)</vt:lpstr>
      <vt:lpstr>Det beräknade antalet examinerade och prognostiserad efterfrågan på arbetskraft (procent) för olika utbildningsgrupper 2035 (publ. 2021)</vt:lpstr>
      <vt:lpstr>En samlad bild: Lärarutbildningar</vt:lpstr>
      <vt:lpstr>Bedömning av arbetsmarknadsläget för lärarutbildningar</vt:lpstr>
      <vt:lpstr>Andel arbetsgivare som bedömer tillgången god, i balans eller brist på sökande med respektive utbildning, Lärare, 2023</vt:lpstr>
      <vt:lpstr>En samlad bild: Sjuksköterskeutbildning</vt:lpstr>
      <vt:lpstr>Andel arbetsgivare som bedömer tillgången god, i balans eller brist på nyutexaminerade sökande med respektive utbildning, grundutbildade sjuksköterskor och specialistsjuksköterskor, 2023</vt:lpstr>
      <vt:lpstr>Bedömning av arbetsmarknadsläget för ett urval av utbildningar inom hälso- och sjukvård samt social omsorg </vt:lpstr>
      <vt:lpstr>Läkarutbildning</vt:lpstr>
      <vt:lpstr>Apotekarutbildning</vt:lpstr>
      <vt:lpstr>Fysioterapeututbildning</vt:lpstr>
      <vt:lpstr>Psykologutbildning</vt:lpstr>
      <vt:lpstr>Socionomutbildning</vt:lpstr>
      <vt:lpstr>Juristutbildning</vt:lpstr>
      <vt:lpstr>Ekonomiutbildning</vt:lpstr>
      <vt:lpstr>Civilingenjörsutbildning: Alla inriktningar</vt:lpstr>
      <vt:lpstr>Andel arbetsgivare som bedömer tillgången god, i balans eller brist på nyutexaminerade sökande med respektive utbildning, civilingenjörer 2023</vt:lpstr>
      <vt:lpstr>Arbetsgivares bedömning av förändring av antal anställda 2026, civilingenjörer  </vt:lpstr>
      <vt:lpstr>Brist i Uppsala län 2035 (Regional utbildnings- och arbetsmarknadsprognos, 2022)</vt:lpstr>
      <vt:lpstr>PowerPoint-presentation</vt:lpstr>
      <vt:lpstr>Mycket liten konkurrens</vt:lpstr>
      <vt:lpstr>AI - exempel på jobb som kan förenklas eller ersättas</vt:lpstr>
      <vt:lpstr>Ytterligare lästips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Svensson</dc:creator>
  <cp:lastModifiedBy>Hanna Jäder</cp:lastModifiedBy>
  <cp:revision>205</cp:revision>
  <cp:lastPrinted>2022-08-22T06:46:43Z</cp:lastPrinted>
  <dcterms:created xsi:type="dcterms:W3CDTF">2021-02-16T07:20:34Z</dcterms:created>
  <dcterms:modified xsi:type="dcterms:W3CDTF">2024-04-23T14:03:14Z</dcterms:modified>
</cp:coreProperties>
</file>